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23"/>
  </p:notesMasterIdLst>
  <p:handoutMasterIdLst>
    <p:handoutMasterId r:id="rId24"/>
  </p:handoutMasterIdLst>
  <p:sldIdLst>
    <p:sldId id="420" r:id="rId2"/>
    <p:sldId id="421" r:id="rId3"/>
    <p:sldId id="432" r:id="rId4"/>
    <p:sldId id="435" r:id="rId5"/>
    <p:sldId id="433" r:id="rId6"/>
    <p:sldId id="438" r:id="rId7"/>
    <p:sldId id="437" r:id="rId8"/>
    <p:sldId id="434" r:id="rId9"/>
    <p:sldId id="422" r:id="rId10"/>
    <p:sldId id="414" r:id="rId11"/>
    <p:sldId id="418" r:id="rId12"/>
    <p:sldId id="415" r:id="rId13"/>
    <p:sldId id="425" r:id="rId14"/>
    <p:sldId id="423" r:id="rId15"/>
    <p:sldId id="427" r:id="rId16"/>
    <p:sldId id="426" r:id="rId17"/>
    <p:sldId id="428" r:id="rId18"/>
    <p:sldId id="429" r:id="rId19"/>
    <p:sldId id="430" r:id="rId20"/>
    <p:sldId id="431" r:id="rId21"/>
    <p:sldId id="436" r:id="rId2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rebuchet MS" charset="0"/>
        <a:ea typeface="ＭＳ Ｐゴシック" charset="0"/>
        <a:cs typeface="Arial" charset="0"/>
      </a:defRPr>
    </a:lvl1pPr>
    <a:lvl2pPr marL="457200" algn="l" rtl="0" fontAlgn="base">
      <a:spcBef>
        <a:spcPct val="0"/>
      </a:spcBef>
      <a:spcAft>
        <a:spcPct val="0"/>
      </a:spcAft>
      <a:defRPr kern="1200">
        <a:solidFill>
          <a:schemeClr val="tx1"/>
        </a:solidFill>
        <a:latin typeface="Trebuchet MS" charset="0"/>
        <a:ea typeface="ＭＳ Ｐゴシック" charset="0"/>
        <a:cs typeface="Arial" charset="0"/>
      </a:defRPr>
    </a:lvl2pPr>
    <a:lvl3pPr marL="914400" algn="l" rtl="0" fontAlgn="base">
      <a:spcBef>
        <a:spcPct val="0"/>
      </a:spcBef>
      <a:spcAft>
        <a:spcPct val="0"/>
      </a:spcAft>
      <a:defRPr kern="1200">
        <a:solidFill>
          <a:schemeClr val="tx1"/>
        </a:solidFill>
        <a:latin typeface="Trebuchet MS" charset="0"/>
        <a:ea typeface="ＭＳ Ｐゴシック" charset="0"/>
        <a:cs typeface="Arial" charset="0"/>
      </a:defRPr>
    </a:lvl3pPr>
    <a:lvl4pPr marL="1371600" algn="l" rtl="0" fontAlgn="base">
      <a:spcBef>
        <a:spcPct val="0"/>
      </a:spcBef>
      <a:spcAft>
        <a:spcPct val="0"/>
      </a:spcAft>
      <a:defRPr kern="1200">
        <a:solidFill>
          <a:schemeClr val="tx1"/>
        </a:solidFill>
        <a:latin typeface="Trebuchet MS" charset="0"/>
        <a:ea typeface="ＭＳ Ｐゴシック" charset="0"/>
        <a:cs typeface="Arial" charset="0"/>
      </a:defRPr>
    </a:lvl4pPr>
    <a:lvl5pPr marL="1828800" algn="l" rtl="0" fontAlgn="base">
      <a:spcBef>
        <a:spcPct val="0"/>
      </a:spcBef>
      <a:spcAft>
        <a:spcPct val="0"/>
      </a:spcAft>
      <a:defRPr kern="1200">
        <a:solidFill>
          <a:schemeClr val="tx1"/>
        </a:solidFill>
        <a:latin typeface="Trebuchet MS" charset="0"/>
        <a:ea typeface="ＭＳ Ｐゴシック" charset="0"/>
        <a:cs typeface="Arial" charset="0"/>
      </a:defRPr>
    </a:lvl5pPr>
    <a:lvl6pPr marL="2286000" algn="l" defTabSz="457200" rtl="0" eaLnBrk="1" latinLnBrk="0" hangingPunct="1">
      <a:defRPr kern="1200">
        <a:solidFill>
          <a:schemeClr val="tx1"/>
        </a:solidFill>
        <a:latin typeface="Trebuchet MS" charset="0"/>
        <a:ea typeface="ＭＳ Ｐゴシック" charset="0"/>
        <a:cs typeface="Arial" charset="0"/>
      </a:defRPr>
    </a:lvl6pPr>
    <a:lvl7pPr marL="2743200" algn="l" defTabSz="457200" rtl="0" eaLnBrk="1" latinLnBrk="0" hangingPunct="1">
      <a:defRPr kern="1200">
        <a:solidFill>
          <a:schemeClr val="tx1"/>
        </a:solidFill>
        <a:latin typeface="Trebuchet MS" charset="0"/>
        <a:ea typeface="ＭＳ Ｐゴシック" charset="0"/>
        <a:cs typeface="Arial" charset="0"/>
      </a:defRPr>
    </a:lvl7pPr>
    <a:lvl8pPr marL="3200400" algn="l" defTabSz="457200" rtl="0" eaLnBrk="1" latinLnBrk="0" hangingPunct="1">
      <a:defRPr kern="1200">
        <a:solidFill>
          <a:schemeClr val="tx1"/>
        </a:solidFill>
        <a:latin typeface="Trebuchet MS" charset="0"/>
        <a:ea typeface="ＭＳ Ｐゴシック" charset="0"/>
        <a:cs typeface="Arial" charset="0"/>
      </a:defRPr>
    </a:lvl8pPr>
    <a:lvl9pPr marL="3657600" algn="l" defTabSz="457200" rtl="0" eaLnBrk="1" latinLnBrk="0" hangingPunct="1">
      <a:defRPr kern="1200">
        <a:solidFill>
          <a:schemeClr val="tx1"/>
        </a:solidFill>
        <a:latin typeface="Trebuchet MS" charset="0"/>
        <a:ea typeface="ＭＳ Ｐゴシック" charset="0"/>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Linton" initials="JL" lastIdx="12" clrIdx="0"/>
  <p:cmAuthor id="1" name="Kristen Harper" initials="KH"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C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6" autoAdjust="0"/>
    <p:restoredTop sz="64476" autoAdjust="0"/>
  </p:normalViewPr>
  <p:slideViewPr>
    <p:cSldViewPr>
      <p:cViewPr>
        <p:scale>
          <a:sx n="90" d="100"/>
          <a:sy n="90" d="100"/>
        </p:scale>
        <p:origin x="-62" y="10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50" d="100"/>
          <a:sy n="150" d="100"/>
        </p:scale>
        <p:origin x="42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593" cy="464184"/>
          </a:xfrm>
          <a:prstGeom prst="rect">
            <a:avLst/>
          </a:prstGeom>
        </p:spPr>
        <p:txBody>
          <a:bodyPr vert="horz" lIns="92105" tIns="46053" rIns="92105" bIns="46053" rtlCol="0"/>
          <a:lstStyle>
            <a:lvl1pPr algn="l">
              <a:defRPr sz="1200">
                <a:latin typeface="Trebuchet MS" pitchFamily="34" charset="0"/>
                <a:ea typeface="+mn-ea"/>
              </a:defRPr>
            </a:lvl1pPr>
          </a:lstStyle>
          <a:p>
            <a:pPr>
              <a:defRPr/>
            </a:pPr>
            <a:endParaRPr lang="en-US"/>
          </a:p>
        </p:txBody>
      </p:sp>
      <p:sp>
        <p:nvSpPr>
          <p:cNvPr id="3" name="Date Placeholder 2"/>
          <p:cNvSpPr>
            <a:spLocks noGrp="1"/>
          </p:cNvSpPr>
          <p:nvPr>
            <p:ph type="dt" sz="quarter" idx="1"/>
          </p:nvPr>
        </p:nvSpPr>
        <p:spPr>
          <a:xfrm>
            <a:off x="3884855" y="0"/>
            <a:ext cx="2971593" cy="464184"/>
          </a:xfrm>
          <a:prstGeom prst="rect">
            <a:avLst/>
          </a:prstGeom>
        </p:spPr>
        <p:txBody>
          <a:bodyPr vert="horz" wrap="square" lIns="92105" tIns="46053" rIns="92105" bIns="46053" numCol="1" anchor="t" anchorCtr="0" compatLnSpc="1">
            <a:prstTxWarp prst="textNoShape">
              <a:avLst/>
            </a:prstTxWarp>
          </a:bodyPr>
          <a:lstStyle>
            <a:lvl1pPr algn="r">
              <a:defRPr sz="1200"/>
            </a:lvl1pPr>
          </a:lstStyle>
          <a:p>
            <a:fld id="{D4328175-64AE-9F4C-AB44-C9BC9ADD5D26}" type="datetime1">
              <a:rPr lang="en-US" smtClean="0"/>
              <a:pPr/>
              <a:t>7/30/2014</a:t>
            </a:fld>
            <a:endParaRPr lang="en-US"/>
          </a:p>
        </p:txBody>
      </p:sp>
      <p:sp>
        <p:nvSpPr>
          <p:cNvPr id="4" name="Footer Placeholder 3"/>
          <p:cNvSpPr>
            <a:spLocks noGrp="1"/>
          </p:cNvSpPr>
          <p:nvPr>
            <p:ph type="ftr" sz="quarter" idx="2"/>
          </p:nvPr>
        </p:nvSpPr>
        <p:spPr>
          <a:xfrm>
            <a:off x="1" y="8830628"/>
            <a:ext cx="2971593" cy="464184"/>
          </a:xfrm>
          <a:prstGeom prst="rect">
            <a:avLst/>
          </a:prstGeom>
        </p:spPr>
        <p:txBody>
          <a:bodyPr vert="horz" lIns="92105" tIns="46053" rIns="92105" bIns="46053" rtlCol="0" anchor="b"/>
          <a:lstStyle>
            <a:lvl1pPr algn="l">
              <a:defRPr sz="1200">
                <a:latin typeface="Trebuchet MS" pitchFamily="34" charset="0"/>
                <a:ea typeface="+mn-ea"/>
              </a:defRPr>
            </a:lvl1pPr>
          </a:lstStyle>
          <a:p>
            <a:pPr>
              <a:defRPr/>
            </a:pPr>
            <a:endParaRPr lang="en-US"/>
          </a:p>
        </p:txBody>
      </p:sp>
      <p:sp>
        <p:nvSpPr>
          <p:cNvPr id="5" name="Slide Number Placeholder 4"/>
          <p:cNvSpPr>
            <a:spLocks noGrp="1"/>
          </p:cNvSpPr>
          <p:nvPr>
            <p:ph type="sldNum" sz="quarter" idx="3"/>
          </p:nvPr>
        </p:nvSpPr>
        <p:spPr>
          <a:xfrm>
            <a:off x="3884855" y="8830628"/>
            <a:ext cx="2971593" cy="464184"/>
          </a:xfrm>
          <a:prstGeom prst="rect">
            <a:avLst/>
          </a:prstGeom>
        </p:spPr>
        <p:txBody>
          <a:bodyPr vert="horz" wrap="square" lIns="92105" tIns="46053" rIns="92105" bIns="46053" numCol="1" anchor="b" anchorCtr="0" compatLnSpc="1">
            <a:prstTxWarp prst="textNoShape">
              <a:avLst/>
            </a:prstTxWarp>
          </a:bodyPr>
          <a:lstStyle>
            <a:lvl1pPr algn="r">
              <a:defRPr sz="1200"/>
            </a:lvl1pPr>
          </a:lstStyle>
          <a:p>
            <a:fld id="{9F6ADBF0-3A81-0C4A-A95A-B47FB2001ED6}" type="slidenum">
              <a:rPr lang="en-US"/>
              <a:pPr/>
              <a:t>‹#›</a:t>
            </a:fld>
            <a:endParaRPr lang="en-US"/>
          </a:p>
        </p:txBody>
      </p:sp>
    </p:spTree>
    <p:extLst>
      <p:ext uri="{BB962C8B-B14F-4D97-AF65-F5344CB8AC3E}">
        <p14:creationId xmlns:p14="http://schemas.microsoft.com/office/powerpoint/2010/main" val="2622015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037" cy="464184"/>
          </a:xfrm>
          <a:prstGeom prst="rect">
            <a:avLst/>
          </a:prstGeom>
        </p:spPr>
        <p:txBody>
          <a:bodyPr vert="horz" lIns="92969" tIns="46485" rIns="92969" bIns="46485"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6408" y="0"/>
            <a:ext cx="2970037" cy="464184"/>
          </a:xfrm>
          <a:prstGeom prst="rect">
            <a:avLst/>
          </a:prstGeom>
        </p:spPr>
        <p:txBody>
          <a:bodyPr vert="horz" wrap="square" lIns="92969" tIns="46485" rIns="92969" bIns="46485" numCol="1" anchor="t" anchorCtr="0" compatLnSpc="1">
            <a:prstTxWarp prst="textNoShape">
              <a:avLst/>
            </a:prstTxWarp>
          </a:bodyPr>
          <a:lstStyle>
            <a:lvl1pPr algn="r">
              <a:defRPr sz="1200">
                <a:latin typeface="Calibri" charset="0"/>
              </a:defRPr>
            </a:lvl1pPr>
          </a:lstStyle>
          <a:p>
            <a:fld id="{25D20DB4-A41D-9E4D-847F-76F906CB013B}" type="datetime1">
              <a:rPr lang="en-US" smtClean="0"/>
              <a:pPr/>
              <a:t>7/30/2014</a:t>
            </a:fld>
            <a:endParaRPr lang="en-US"/>
          </a:p>
        </p:txBody>
      </p:sp>
      <p:sp>
        <p:nvSpPr>
          <p:cNvPr id="4" name="Slide Image Placeholder 3"/>
          <p:cNvSpPr>
            <a:spLocks noGrp="1" noRot="1" noChangeAspect="1"/>
          </p:cNvSpPr>
          <p:nvPr>
            <p:ph type="sldImg" idx="2"/>
          </p:nvPr>
        </p:nvSpPr>
        <p:spPr>
          <a:xfrm>
            <a:off x="1104900" y="698500"/>
            <a:ext cx="4648200" cy="3486150"/>
          </a:xfrm>
          <a:prstGeom prst="rect">
            <a:avLst/>
          </a:prstGeom>
          <a:noFill/>
          <a:ln w="12700">
            <a:solidFill>
              <a:prstClr val="black"/>
            </a:solidFill>
          </a:ln>
        </p:spPr>
        <p:txBody>
          <a:bodyPr vert="horz" lIns="92969" tIns="46485" rIns="92969" bIns="46485" rtlCol="0" anchor="ctr"/>
          <a:lstStyle/>
          <a:p>
            <a:pPr lvl="0"/>
            <a:endParaRPr lang="en-US" noProof="0" smtClean="0"/>
          </a:p>
        </p:txBody>
      </p:sp>
      <p:sp>
        <p:nvSpPr>
          <p:cNvPr id="5" name="Notes Placeholder 4"/>
          <p:cNvSpPr>
            <a:spLocks noGrp="1"/>
          </p:cNvSpPr>
          <p:nvPr>
            <p:ph type="body" sz="quarter" idx="3"/>
          </p:nvPr>
        </p:nvSpPr>
        <p:spPr>
          <a:xfrm>
            <a:off x="686112" y="4416113"/>
            <a:ext cx="5485778" cy="4182427"/>
          </a:xfrm>
          <a:prstGeom prst="rect">
            <a:avLst/>
          </a:prstGeom>
        </p:spPr>
        <p:txBody>
          <a:bodyPr vert="horz" lIns="92969" tIns="46485" rIns="92969" bIns="4648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628"/>
            <a:ext cx="2970037" cy="464184"/>
          </a:xfrm>
          <a:prstGeom prst="rect">
            <a:avLst/>
          </a:prstGeom>
        </p:spPr>
        <p:txBody>
          <a:bodyPr vert="horz" lIns="92969" tIns="46485" rIns="92969" bIns="46485"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6408" y="8830628"/>
            <a:ext cx="2970037" cy="464184"/>
          </a:xfrm>
          <a:prstGeom prst="rect">
            <a:avLst/>
          </a:prstGeom>
        </p:spPr>
        <p:txBody>
          <a:bodyPr vert="horz" wrap="square" lIns="92969" tIns="46485" rIns="92969" bIns="46485" numCol="1" anchor="b" anchorCtr="0" compatLnSpc="1">
            <a:prstTxWarp prst="textNoShape">
              <a:avLst/>
            </a:prstTxWarp>
          </a:bodyPr>
          <a:lstStyle>
            <a:lvl1pPr algn="r">
              <a:defRPr sz="1200">
                <a:latin typeface="Calibri" charset="0"/>
              </a:defRPr>
            </a:lvl1pPr>
          </a:lstStyle>
          <a:p>
            <a:fld id="{D5874923-5266-B54B-91AE-16C0C34E1FAE}" type="slidenum">
              <a:rPr lang="en-US"/>
              <a:pPr/>
              <a:t>‹#›</a:t>
            </a:fld>
            <a:endParaRPr lang="en-US"/>
          </a:p>
        </p:txBody>
      </p:sp>
    </p:spTree>
    <p:extLst>
      <p:ext uri="{BB962C8B-B14F-4D97-AF65-F5344CB8AC3E}">
        <p14:creationId xmlns:p14="http://schemas.microsoft.com/office/powerpoint/2010/main" val="105886039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74923-5266-B54B-91AE-16C0C34E1FAE}" type="slidenum">
              <a:rPr lang="en-US" smtClean="0"/>
              <a:pPr/>
              <a:t>10</a:t>
            </a:fld>
            <a:endParaRPr lang="en-US"/>
          </a:p>
        </p:txBody>
      </p:sp>
    </p:spTree>
    <p:extLst>
      <p:ext uri="{BB962C8B-B14F-4D97-AF65-F5344CB8AC3E}">
        <p14:creationId xmlns:p14="http://schemas.microsoft.com/office/powerpoint/2010/main" val="4225568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874923-5266-B54B-91AE-16C0C34E1FAE}" type="slidenum">
              <a:rPr lang="en-US" smtClean="0"/>
              <a:pPr/>
              <a:t>11</a:t>
            </a:fld>
            <a:endParaRPr lang="en-US"/>
          </a:p>
        </p:txBody>
      </p:sp>
    </p:spTree>
    <p:extLst>
      <p:ext uri="{BB962C8B-B14F-4D97-AF65-F5344CB8AC3E}">
        <p14:creationId xmlns:p14="http://schemas.microsoft.com/office/powerpoint/2010/main" val="763528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874923-5266-B54B-91AE-16C0C34E1FAE}" type="slidenum">
              <a:rPr lang="en-US" smtClean="0"/>
              <a:pPr/>
              <a:t>12</a:t>
            </a:fld>
            <a:endParaRPr lang="en-US"/>
          </a:p>
        </p:txBody>
      </p:sp>
    </p:spTree>
    <p:extLst>
      <p:ext uri="{BB962C8B-B14F-4D97-AF65-F5344CB8AC3E}">
        <p14:creationId xmlns:p14="http://schemas.microsoft.com/office/powerpoint/2010/main" val="272846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lstStyle>
            <a:lvl1pPr>
              <a:defRPr>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419600"/>
            <a:ext cx="6400800" cy="1752600"/>
          </a:xfrm>
        </p:spPr>
        <p:txBody>
          <a:bodyPr/>
          <a:lstStyle>
            <a:lvl1pPr marL="0" indent="0" algn="ctr">
              <a:buNone/>
              <a:defRPr>
                <a:solidFill>
                  <a:srgbClr val="5A7398"/>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77" y="0"/>
            <a:ext cx="9143245" cy="2468676"/>
          </a:xfrm>
          <a:prstGeom prst="rect">
            <a:avLst/>
          </a:prstGeom>
        </p:spPr>
      </p:pic>
    </p:spTree>
    <p:extLst>
      <p:ext uri="{BB962C8B-B14F-4D97-AF65-F5344CB8AC3E}">
        <p14:creationId xmlns:p14="http://schemas.microsoft.com/office/powerpoint/2010/main" val="167658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D8CB3CC0-F29D-4C85-946B-CFCBA52DD649}" type="datetime1">
              <a:rPr lang="en-US" smtClean="0">
                <a:solidFill>
                  <a:prstClr val="black"/>
                </a:solidFill>
                <a:latin typeface="Calibri"/>
                <a:ea typeface="+mn-ea"/>
                <a:cs typeface="+mn-cs"/>
              </a:rPr>
              <a:pPr fontAlgn="auto">
                <a:spcBef>
                  <a:spcPts val="0"/>
                </a:spcBef>
                <a:spcAft>
                  <a:spcPts val="0"/>
                </a:spcAft>
              </a:pPr>
              <a:t>7/30/2014</a:t>
            </a:fld>
            <a:endParaRPr lang="en-US">
              <a:solidFill>
                <a:prstClr val="black"/>
              </a:solidFill>
              <a:latin typeface="Calibri"/>
              <a:ea typeface="+mn-ea"/>
              <a:cs typeface="+mn-cs"/>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a:solidFill>
                <a:prstClr val="black"/>
              </a:solidFill>
              <a:latin typeface="Calibri"/>
              <a:ea typeface="+mn-ea"/>
              <a:cs typeface="+mn-cs"/>
            </a:endParaRPr>
          </a:p>
        </p:txBody>
      </p:sp>
      <p:sp>
        <p:nvSpPr>
          <p:cNvPr id="6" name="Slide Number Placeholder 5"/>
          <p:cNvSpPr>
            <a:spLocks noGrp="1"/>
          </p:cNvSpPr>
          <p:nvPr>
            <p:ph type="sldNum" sz="quarter" idx="12"/>
          </p:nvPr>
        </p:nvSpPr>
        <p:spPr/>
        <p:txBody>
          <a:bodyPr/>
          <a:lstStyle/>
          <a:p>
            <a:fld id="{64539ED5-B375-4661-9A63-3F8E375F54B1}" type="slidenum">
              <a:rPr lang="en-US" smtClean="0"/>
              <a:pPr/>
              <a:t>‹#›</a:t>
            </a:fld>
            <a:endParaRPr lang="en-US"/>
          </a:p>
        </p:txBody>
      </p:sp>
    </p:spTree>
    <p:extLst>
      <p:ext uri="{BB962C8B-B14F-4D97-AF65-F5344CB8AC3E}">
        <p14:creationId xmlns:p14="http://schemas.microsoft.com/office/powerpoint/2010/main" val="78200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24366C0D-40E4-4B66-8C74-8314BECE4015}" type="datetime1">
              <a:rPr lang="en-US" smtClean="0">
                <a:solidFill>
                  <a:prstClr val="black"/>
                </a:solidFill>
                <a:latin typeface="Calibri"/>
                <a:ea typeface="+mn-ea"/>
                <a:cs typeface="+mn-cs"/>
              </a:rPr>
              <a:pPr fontAlgn="auto">
                <a:spcBef>
                  <a:spcPts val="0"/>
                </a:spcBef>
                <a:spcAft>
                  <a:spcPts val="0"/>
                </a:spcAft>
              </a:pPr>
              <a:t>7/30/2014</a:t>
            </a:fld>
            <a:endParaRPr lang="en-US">
              <a:solidFill>
                <a:prstClr val="black"/>
              </a:solidFill>
              <a:latin typeface="Calibri"/>
              <a:ea typeface="+mn-ea"/>
              <a:cs typeface="+mn-cs"/>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a:solidFill>
                <a:prstClr val="black"/>
              </a:solidFill>
              <a:latin typeface="Calibri"/>
              <a:ea typeface="+mn-ea"/>
              <a:cs typeface="+mn-cs"/>
            </a:endParaRPr>
          </a:p>
        </p:txBody>
      </p:sp>
      <p:sp>
        <p:nvSpPr>
          <p:cNvPr id="6" name="Slide Number Placeholder 5"/>
          <p:cNvSpPr>
            <a:spLocks noGrp="1"/>
          </p:cNvSpPr>
          <p:nvPr>
            <p:ph type="sldNum" sz="quarter" idx="12"/>
          </p:nvPr>
        </p:nvSpPr>
        <p:spPr/>
        <p:txBody>
          <a:bodyPr/>
          <a:lstStyle/>
          <a:p>
            <a:fld id="{64539ED5-B375-4661-9A63-3F8E375F54B1}" type="slidenum">
              <a:rPr lang="en-US" smtClean="0"/>
              <a:pPr/>
              <a:t>‹#›</a:t>
            </a:fld>
            <a:endParaRPr lang="en-US"/>
          </a:p>
        </p:txBody>
      </p:sp>
    </p:spTree>
    <p:extLst>
      <p:ext uri="{BB962C8B-B14F-4D97-AF65-F5344CB8AC3E}">
        <p14:creationId xmlns:p14="http://schemas.microsoft.com/office/powerpoint/2010/main" val="405375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34630583-29BB-45A7-B91A-AEBF87523EA7}" type="datetime1">
              <a:rPr lang="en-US" smtClean="0">
                <a:solidFill>
                  <a:prstClr val="black"/>
                </a:solidFill>
                <a:latin typeface="Calibri"/>
                <a:ea typeface="+mn-ea"/>
                <a:cs typeface="+mn-cs"/>
              </a:rPr>
              <a:pPr fontAlgn="auto">
                <a:spcBef>
                  <a:spcPts val="0"/>
                </a:spcBef>
                <a:spcAft>
                  <a:spcPts val="0"/>
                </a:spcAft>
              </a:pPr>
              <a:t>7/30/2014</a:t>
            </a:fld>
            <a:endParaRPr lang="en-US">
              <a:solidFill>
                <a:prstClr val="black"/>
              </a:solidFill>
              <a:latin typeface="Calibri"/>
              <a:ea typeface="+mn-ea"/>
              <a:cs typeface="+mn-cs"/>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a:solidFill>
                <a:prstClr val="black"/>
              </a:solidFill>
              <a:latin typeface="Calibri"/>
              <a:ea typeface="+mn-ea"/>
              <a:cs typeface="+mn-cs"/>
            </a:endParaRPr>
          </a:p>
        </p:txBody>
      </p:sp>
      <p:sp>
        <p:nvSpPr>
          <p:cNvPr id="6" name="Slide Number Placeholder 5"/>
          <p:cNvSpPr>
            <a:spLocks noGrp="1"/>
          </p:cNvSpPr>
          <p:nvPr>
            <p:ph type="sldNum" sz="quarter" idx="12"/>
          </p:nvPr>
        </p:nvSpPr>
        <p:spPr/>
        <p:txBody>
          <a:bodyPr/>
          <a:lstStyle/>
          <a:p>
            <a:fld id="{64539ED5-B375-4661-9A63-3F8E375F54B1}" type="slidenum">
              <a:rPr lang="en-US" smtClean="0"/>
              <a:pPr/>
              <a:t>‹#›</a:t>
            </a:fld>
            <a:endParaRPr lang="en-US"/>
          </a:p>
        </p:txBody>
      </p:sp>
    </p:spTree>
    <p:extLst>
      <p:ext uri="{BB962C8B-B14F-4D97-AF65-F5344CB8AC3E}">
        <p14:creationId xmlns:p14="http://schemas.microsoft.com/office/powerpoint/2010/main" val="227566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EB0CBF8F-AA8F-4347-8B97-BCD629D435AD}" type="datetime1">
              <a:rPr lang="en-US" smtClean="0">
                <a:solidFill>
                  <a:prstClr val="black"/>
                </a:solidFill>
                <a:latin typeface="Calibri"/>
                <a:ea typeface="+mn-ea"/>
                <a:cs typeface="+mn-cs"/>
              </a:rPr>
              <a:pPr fontAlgn="auto">
                <a:spcBef>
                  <a:spcPts val="0"/>
                </a:spcBef>
                <a:spcAft>
                  <a:spcPts val="0"/>
                </a:spcAft>
              </a:pPr>
              <a:t>7/30/2014</a:t>
            </a:fld>
            <a:endParaRPr lang="en-US">
              <a:solidFill>
                <a:prstClr val="black"/>
              </a:solidFill>
              <a:latin typeface="Calibri"/>
              <a:ea typeface="+mn-ea"/>
              <a:cs typeface="+mn-cs"/>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a:solidFill>
                <a:prstClr val="black"/>
              </a:solidFill>
              <a:latin typeface="Calibri"/>
              <a:ea typeface="+mn-ea"/>
              <a:cs typeface="+mn-cs"/>
            </a:endParaRPr>
          </a:p>
        </p:txBody>
      </p:sp>
      <p:sp>
        <p:nvSpPr>
          <p:cNvPr id="6" name="Slide Number Placeholder 5"/>
          <p:cNvSpPr>
            <a:spLocks noGrp="1"/>
          </p:cNvSpPr>
          <p:nvPr>
            <p:ph type="sldNum" sz="quarter" idx="12"/>
          </p:nvPr>
        </p:nvSpPr>
        <p:spPr/>
        <p:txBody>
          <a:bodyPr/>
          <a:lstStyle/>
          <a:p>
            <a:fld id="{64539ED5-B375-4661-9A63-3F8E375F54B1}" type="slidenum">
              <a:rPr lang="en-US" smtClean="0"/>
              <a:pPr/>
              <a:t>‹#›</a:t>
            </a:fld>
            <a:endParaRPr lang="en-US"/>
          </a:p>
        </p:txBody>
      </p:sp>
    </p:spTree>
    <p:extLst>
      <p:ext uri="{BB962C8B-B14F-4D97-AF65-F5344CB8AC3E}">
        <p14:creationId xmlns:p14="http://schemas.microsoft.com/office/powerpoint/2010/main" val="397899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51A4308E-268D-4FB7-AAE5-57C9462C4FC2}" type="datetime1">
              <a:rPr lang="en-US" smtClean="0">
                <a:solidFill>
                  <a:prstClr val="black"/>
                </a:solidFill>
                <a:latin typeface="Calibri"/>
                <a:ea typeface="+mn-ea"/>
                <a:cs typeface="+mn-cs"/>
              </a:rPr>
              <a:pPr fontAlgn="auto">
                <a:spcBef>
                  <a:spcPts val="0"/>
                </a:spcBef>
                <a:spcAft>
                  <a:spcPts val="0"/>
                </a:spcAft>
              </a:pPr>
              <a:t>7/30/2014</a:t>
            </a:fld>
            <a:endParaRPr lang="en-US">
              <a:solidFill>
                <a:prstClr val="black"/>
              </a:solidFill>
              <a:latin typeface="Calibri"/>
              <a:ea typeface="+mn-ea"/>
              <a:cs typeface="+mn-cs"/>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a:solidFill>
                <a:prstClr val="black"/>
              </a:solidFill>
              <a:latin typeface="Calibri"/>
              <a:ea typeface="+mn-ea"/>
              <a:cs typeface="+mn-cs"/>
            </a:endParaRPr>
          </a:p>
        </p:txBody>
      </p:sp>
      <p:sp>
        <p:nvSpPr>
          <p:cNvPr id="7" name="Slide Number Placeholder 6"/>
          <p:cNvSpPr>
            <a:spLocks noGrp="1"/>
          </p:cNvSpPr>
          <p:nvPr>
            <p:ph type="sldNum" sz="quarter" idx="12"/>
          </p:nvPr>
        </p:nvSpPr>
        <p:spPr/>
        <p:txBody>
          <a:bodyPr/>
          <a:lstStyle/>
          <a:p>
            <a:fld id="{64539ED5-B375-4661-9A63-3F8E375F54B1}" type="slidenum">
              <a:rPr lang="en-US" smtClean="0"/>
              <a:pPr/>
              <a:t>‹#›</a:t>
            </a:fld>
            <a:endParaRPr lang="en-US"/>
          </a:p>
        </p:txBody>
      </p:sp>
    </p:spTree>
    <p:extLst>
      <p:ext uri="{BB962C8B-B14F-4D97-AF65-F5344CB8AC3E}">
        <p14:creationId xmlns:p14="http://schemas.microsoft.com/office/powerpoint/2010/main" val="267621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27615DF3-3B22-40FC-B218-3FB70397AE9F}" type="datetime1">
              <a:rPr lang="en-US" smtClean="0">
                <a:solidFill>
                  <a:prstClr val="black"/>
                </a:solidFill>
                <a:latin typeface="Calibri"/>
                <a:ea typeface="+mn-ea"/>
                <a:cs typeface="+mn-cs"/>
              </a:rPr>
              <a:pPr fontAlgn="auto">
                <a:spcBef>
                  <a:spcPts val="0"/>
                </a:spcBef>
                <a:spcAft>
                  <a:spcPts val="0"/>
                </a:spcAft>
              </a:pPr>
              <a:t>7/30/2014</a:t>
            </a:fld>
            <a:endParaRPr lang="en-US">
              <a:solidFill>
                <a:prstClr val="black"/>
              </a:solidFill>
              <a:latin typeface="Calibri"/>
              <a:ea typeface="+mn-ea"/>
              <a:cs typeface="+mn-cs"/>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a:solidFill>
                <a:prstClr val="black"/>
              </a:solidFill>
              <a:latin typeface="Calibri"/>
              <a:ea typeface="+mn-ea"/>
              <a:cs typeface="+mn-cs"/>
            </a:endParaRPr>
          </a:p>
        </p:txBody>
      </p:sp>
      <p:sp>
        <p:nvSpPr>
          <p:cNvPr id="9" name="Slide Number Placeholder 8"/>
          <p:cNvSpPr>
            <a:spLocks noGrp="1"/>
          </p:cNvSpPr>
          <p:nvPr>
            <p:ph type="sldNum" sz="quarter" idx="12"/>
          </p:nvPr>
        </p:nvSpPr>
        <p:spPr/>
        <p:txBody>
          <a:bodyPr/>
          <a:lstStyle/>
          <a:p>
            <a:fld id="{64539ED5-B375-4661-9A63-3F8E375F54B1}" type="slidenum">
              <a:rPr lang="en-US" smtClean="0"/>
              <a:pPr/>
              <a:t>‹#›</a:t>
            </a:fld>
            <a:endParaRPr lang="en-US"/>
          </a:p>
        </p:txBody>
      </p:sp>
    </p:spTree>
    <p:extLst>
      <p:ext uri="{BB962C8B-B14F-4D97-AF65-F5344CB8AC3E}">
        <p14:creationId xmlns:p14="http://schemas.microsoft.com/office/powerpoint/2010/main" val="349667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F947AAB0-6403-407A-AB9F-F0335309B4C1}" type="datetime1">
              <a:rPr lang="en-US" smtClean="0">
                <a:solidFill>
                  <a:prstClr val="black"/>
                </a:solidFill>
                <a:latin typeface="Calibri"/>
                <a:ea typeface="+mn-ea"/>
                <a:cs typeface="+mn-cs"/>
              </a:rPr>
              <a:pPr fontAlgn="auto">
                <a:spcBef>
                  <a:spcPts val="0"/>
                </a:spcBef>
                <a:spcAft>
                  <a:spcPts val="0"/>
                </a:spcAft>
              </a:pPr>
              <a:t>7/30/2014</a:t>
            </a:fld>
            <a:endParaRPr lang="en-US">
              <a:solidFill>
                <a:prstClr val="black"/>
              </a:solidFill>
              <a:latin typeface="Calibri"/>
              <a:ea typeface="+mn-ea"/>
              <a:cs typeface="+mn-cs"/>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a:solidFill>
                <a:prstClr val="black"/>
              </a:solidFill>
              <a:latin typeface="Calibri"/>
              <a:ea typeface="+mn-ea"/>
              <a:cs typeface="+mn-cs"/>
            </a:endParaRPr>
          </a:p>
        </p:txBody>
      </p:sp>
      <p:sp>
        <p:nvSpPr>
          <p:cNvPr id="5" name="Slide Number Placeholder 4"/>
          <p:cNvSpPr>
            <a:spLocks noGrp="1"/>
          </p:cNvSpPr>
          <p:nvPr>
            <p:ph type="sldNum" sz="quarter" idx="12"/>
          </p:nvPr>
        </p:nvSpPr>
        <p:spPr/>
        <p:txBody>
          <a:bodyPr/>
          <a:lstStyle/>
          <a:p>
            <a:fld id="{64539ED5-B375-4661-9A63-3F8E375F54B1}" type="slidenum">
              <a:rPr lang="en-US" smtClean="0"/>
              <a:pPr/>
              <a:t>‹#›</a:t>
            </a:fld>
            <a:endParaRPr lang="en-US"/>
          </a:p>
        </p:txBody>
      </p:sp>
    </p:spTree>
    <p:extLst>
      <p:ext uri="{BB962C8B-B14F-4D97-AF65-F5344CB8AC3E}">
        <p14:creationId xmlns:p14="http://schemas.microsoft.com/office/powerpoint/2010/main" val="280515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D350B807-0015-4EE9-99F7-E3F09B3A5E08}" type="datetime1">
              <a:rPr lang="en-US" smtClean="0">
                <a:solidFill>
                  <a:prstClr val="black"/>
                </a:solidFill>
                <a:latin typeface="Calibri"/>
                <a:ea typeface="+mn-ea"/>
                <a:cs typeface="+mn-cs"/>
              </a:rPr>
              <a:pPr fontAlgn="auto">
                <a:spcBef>
                  <a:spcPts val="0"/>
                </a:spcBef>
                <a:spcAft>
                  <a:spcPts val="0"/>
                </a:spcAft>
              </a:pPr>
              <a:t>7/30/2014</a:t>
            </a:fld>
            <a:endParaRPr lang="en-US">
              <a:solidFill>
                <a:prstClr val="black"/>
              </a:solidFill>
              <a:latin typeface="Calibri"/>
              <a:ea typeface="+mn-ea"/>
              <a:cs typeface="+mn-cs"/>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a:solidFill>
                <a:prstClr val="black"/>
              </a:solidFill>
              <a:latin typeface="Calibri"/>
              <a:ea typeface="+mn-ea"/>
              <a:cs typeface="+mn-cs"/>
            </a:endParaRPr>
          </a:p>
        </p:txBody>
      </p:sp>
      <p:sp>
        <p:nvSpPr>
          <p:cNvPr id="4" name="Slide Number Placeholder 3"/>
          <p:cNvSpPr>
            <a:spLocks noGrp="1"/>
          </p:cNvSpPr>
          <p:nvPr>
            <p:ph type="sldNum" sz="quarter" idx="12"/>
          </p:nvPr>
        </p:nvSpPr>
        <p:spPr/>
        <p:txBody>
          <a:bodyPr/>
          <a:lstStyle/>
          <a:p>
            <a:fld id="{64539ED5-B375-4661-9A63-3F8E375F54B1}" type="slidenum">
              <a:rPr lang="en-US" smtClean="0"/>
              <a:pPr/>
              <a:t>‹#›</a:t>
            </a:fld>
            <a:endParaRPr lang="en-US"/>
          </a:p>
        </p:txBody>
      </p:sp>
    </p:spTree>
    <p:extLst>
      <p:ext uri="{BB962C8B-B14F-4D97-AF65-F5344CB8AC3E}">
        <p14:creationId xmlns:p14="http://schemas.microsoft.com/office/powerpoint/2010/main" val="225334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BF4765F3-59BB-4F68-9C7F-1D7D33C9C830}" type="datetime1">
              <a:rPr lang="en-US" smtClean="0">
                <a:solidFill>
                  <a:prstClr val="black"/>
                </a:solidFill>
                <a:latin typeface="Calibri"/>
                <a:ea typeface="+mn-ea"/>
                <a:cs typeface="+mn-cs"/>
              </a:rPr>
              <a:pPr fontAlgn="auto">
                <a:spcBef>
                  <a:spcPts val="0"/>
                </a:spcBef>
                <a:spcAft>
                  <a:spcPts val="0"/>
                </a:spcAft>
              </a:pPr>
              <a:t>7/30/2014</a:t>
            </a:fld>
            <a:endParaRPr lang="en-US">
              <a:solidFill>
                <a:prstClr val="black"/>
              </a:solidFill>
              <a:latin typeface="Calibri"/>
              <a:ea typeface="+mn-ea"/>
              <a:cs typeface="+mn-cs"/>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a:solidFill>
                <a:prstClr val="black"/>
              </a:solidFill>
              <a:latin typeface="Calibri"/>
              <a:ea typeface="+mn-ea"/>
              <a:cs typeface="+mn-cs"/>
            </a:endParaRPr>
          </a:p>
        </p:txBody>
      </p:sp>
      <p:sp>
        <p:nvSpPr>
          <p:cNvPr id="7" name="Slide Number Placeholder 6"/>
          <p:cNvSpPr>
            <a:spLocks noGrp="1"/>
          </p:cNvSpPr>
          <p:nvPr>
            <p:ph type="sldNum" sz="quarter" idx="12"/>
          </p:nvPr>
        </p:nvSpPr>
        <p:spPr/>
        <p:txBody>
          <a:bodyPr/>
          <a:lstStyle/>
          <a:p>
            <a:fld id="{64539ED5-B375-4661-9A63-3F8E375F54B1}" type="slidenum">
              <a:rPr lang="en-US" smtClean="0"/>
              <a:pPr/>
              <a:t>‹#›</a:t>
            </a:fld>
            <a:endParaRPr lang="en-US"/>
          </a:p>
        </p:txBody>
      </p:sp>
    </p:spTree>
    <p:extLst>
      <p:ext uri="{BB962C8B-B14F-4D97-AF65-F5344CB8AC3E}">
        <p14:creationId xmlns:p14="http://schemas.microsoft.com/office/powerpoint/2010/main" val="216074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FB1CDEFE-4546-456D-97F8-6CF882113F6F}" type="datetime1">
              <a:rPr lang="en-US" smtClean="0">
                <a:solidFill>
                  <a:prstClr val="black"/>
                </a:solidFill>
                <a:latin typeface="Calibri"/>
                <a:ea typeface="+mn-ea"/>
                <a:cs typeface="+mn-cs"/>
              </a:rPr>
              <a:pPr fontAlgn="auto">
                <a:spcBef>
                  <a:spcPts val="0"/>
                </a:spcBef>
                <a:spcAft>
                  <a:spcPts val="0"/>
                </a:spcAft>
              </a:pPr>
              <a:t>7/30/2014</a:t>
            </a:fld>
            <a:endParaRPr lang="en-US">
              <a:solidFill>
                <a:prstClr val="black"/>
              </a:solidFill>
              <a:latin typeface="Calibri"/>
              <a:ea typeface="+mn-ea"/>
              <a:cs typeface="+mn-cs"/>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a:solidFill>
                <a:prstClr val="black"/>
              </a:solidFill>
              <a:latin typeface="Calibri"/>
              <a:ea typeface="+mn-ea"/>
              <a:cs typeface="+mn-cs"/>
            </a:endParaRPr>
          </a:p>
        </p:txBody>
      </p:sp>
      <p:sp>
        <p:nvSpPr>
          <p:cNvPr id="7" name="Slide Number Placeholder 6"/>
          <p:cNvSpPr>
            <a:spLocks noGrp="1"/>
          </p:cNvSpPr>
          <p:nvPr>
            <p:ph type="sldNum" sz="quarter" idx="12"/>
          </p:nvPr>
        </p:nvSpPr>
        <p:spPr/>
        <p:txBody>
          <a:bodyPr/>
          <a:lstStyle/>
          <a:p>
            <a:fld id="{64539ED5-B375-4661-9A63-3F8E375F54B1}" type="slidenum">
              <a:rPr lang="en-US" smtClean="0"/>
              <a:pPr/>
              <a:t>‹#›</a:t>
            </a:fld>
            <a:endParaRPr lang="en-US"/>
          </a:p>
        </p:txBody>
      </p:sp>
    </p:spTree>
    <p:extLst>
      <p:ext uri="{BB962C8B-B14F-4D97-AF65-F5344CB8AC3E}">
        <p14:creationId xmlns:p14="http://schemas.microsoft.com/office/powerpoint/2010/main" val="3282842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justback3a.png"/>
          <p:cNvPicPr>
            <a:picLocks noChangeAspect="1"/>
          </p:cNvPicPr>
          <p:nvPr userDrawn="1"/>
        </p:nvPicPr>
        <p:blipFill>
          <a:blip r:embed="rId13" cstate="print"/>
          <a:stretch>
            <a:fillRect/>
          </a:stretch>
        </p:blipFill>
        <p:spPr>
          <a:xfrm>
            <a:off x="0" y="0"/>
            <a:ext cx="9143245" cy="2285811"/>
          </a:xfrm>
          <a:prstGeom prst="rect">
            <a:avLst/>
          </a:prstGeom>
        </p:spPr>
      </p:pic>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88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rgbClr val="5A7398"/>
                </a:solidFill>
              </a:defRPr>
            </a:lvl1pPr>
          </a:lstStyle>
          <a:p>
            <a:pPr fontAlgn="auto">
              <a:spcBef>
                <a:spcPts val="0"/>
              </a:spcBef>
              <a:spcAft>
                <a:spcPts val="0"/>
              </a:spcAft>
            </a:pPr>
            <a:fld id="{E65C0CA5-ED16-42E1-8C95-6E0DD63ABD6C}" type="slidenum">
              <a:rPr lang="en-US" smtClean="0">
                <a:latin typeface="Calibri"/>
                <a:ea typeface="+mn-ea"/>
                <a:cs typeface="+mn-cs"/>
              </a:rPr>
              <a:pPr fontAlgn="auto">
                <a:spcBef>
                  <a:spcPts val="0"/>
                </a:spcBef>
                <a:spcAft>
                  <a:spcPts val="0"/>
                </a:spcAft>
              </a:pPr>
              <a:t>‹#›</a:t>
            </a:fld>
            <a:endParaRPr lang="en-US" dirty="0">
              <a:latin typeface="Calibri"/>
              <a:ea typeface="+mn-ea"/>
              <a:cs typeface="+mn-cs"/>
            </a:endParaRPr>
          </a:p>
        </p:txBody>
      </p:sp>
    </p:spTree>
    <p:extLst>
      <p:ext uri="{BB962C8B-B14F-4D97-AF65-F5344CB8AC3E}">
        <p14:creationId xmlns:p14="http://schemas.microsoft.com/office/powerpoint/2010/main" val="3091905508"/>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dt="0"/>
  <p:txStyles>
    <p:titleStyle>
      <a:lvl1pPr algn="ctr" defTabSz="914400" rtl="0" eaLnBrk="1" latinLnBrk="0" hangingPunct="1">
        <a:spcBef>
          <a:spcPct val="0"/>
        </a:spcBef>
        <a:buNone/>
        <a:defRPr sz="44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uta.edu/ctle/assessment/direct-indirect.ph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uta.edu/ctle/assessment/direct-indirect.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koreenr@sbci.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152400"/>
            <a:ext cx="8229600" cy="1066800"/>
          </a:xfrm>
        </p:spPr>
        <p:txBody>
          <a:bodyPr>
            <a:noAutofit/>
          </a:bodyPr>
          <a:lstStyle/>
          <a:p>
            <a:r>
              <a:rPr lang="en-US" sz="2400" dirty="0" smtClean="0"/>
              <a:t>Tribal Colleges &amp; Universities</a:t>
            </a:r>
            <a:br>
              <a:rPr lang="en-US" sz="2400" dirty="0" smtClean="0"/>
            </a:br>
            <a:r>
              <a:rPr lang="en-US" sz="2400" dirty="0" smtClean="0"/>
              <a:t>Chief Academic Officers</a:t>
            </a:r>
            <a:br>
              <a:rPr lang="en-US" sz="2400" dirty="0" smtClean="0"/>
            </a:br>
            <a:r>
              <a:rPr lang="en-US" sz="2400" dirty="0" smtClean="0"/>
              <a:t>3</a:t>
            </a:r>
            <a:r>
              <a:rPr lang="en-US" sz="2400" baseline="30000" dirty="0" smtClean="0"/>
              <a:t>rd</a:t>
            </a:r>
            <a:r>
              <a:rPr lang="en-US" sz="2400" dirty="0" smtClean="0"/>
              <a:t> Annual Meeting</a:t>
            </a:r>
            <a:endParaRPr lang="en-US" sz="2400"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1</a:t>
            </a:fld>
            <a:endParaRPr lang="en-US"/>
          </a:p>
        </p:txBody>
      </p:sp>
      <p:sp>
        <p:nvSpPr>
          <p:cNvPr id="14" name="TextBox 13"/>
          <p:cNvSpPr txBox="1"/>
          <p:nvPr/>
        </p:nvSpPr>
        <p:spPr>
          <a:xfrm>
            <a:off x="1524000" y="2133600"/>
            <a:ext cx="6477000" cy="1200329"/>
          </a:xfrm>
          <a:prstGeom prst="rect">
            <a:avLst/>
          </a:prstGeom>
          <a:noFill/>
        </p:spPr>
        <p:txBody>
          <a:bodyPr wrap="square" rtlCol="0">
            <a:spAutoFit/>
          </a:bodyPr>
          <a:lstStyle/>
          <a:p>
            <a:r>
              <a:rPr lang="en-US" sz="3600" dirty="0" smtClean="0"/>
              <a:t>Wisdom Sharing:  Assessment and Academic Program Review</a:t>
            </a:r>
            <a:endParaRPr lang="en-US" sz="3600" dirty="0"/>
          </a:p>
        </p:txBody>
      </p:sp>
      <p:sp>
        <p:nvSpPr>
          <p:cNvPr id="15" name="TextBox 14"/>
          <p:cNvSpPr txBox="1"/>
          <p:nvPr/>
        </p:nvSpPr>
        <p:spPr>
          <a:xfrm>
            <a:off x="685800" y="3886200"/>
            <a:ext cx="8077200" cy="954107"/>
          </a:xfrm>
          <a:prstGeom prst="rect">
            <a:avLst/>
          </a:prstGeom>
          <a:noFill/>
        </p:spPr>
        <p:txBody>
          <a:bodyPr wrap="square" rtlCol="0">
            <a:spAutoFit/>
          </a:bodyPr>
          <a:lstStyle/>
          <a:p>
            <a:pPr algn="ctr"/>
            <a:r>
              <a:rPr lang="en-US" sz="2800" dirty="0"/>
              <a:t>Dr. Koreen Ressler, </a:t>
            </a:r>
            <a:r>
              <a:rPr lang="en-US" sz="2800" dirty="0" smtClean="0"/>
              <a:t>Vice President of Academics Sitting </a:t>
            </a:r>
            <a:r>
              <a:rPr lang="en-US" sz="2800" dirty="0"/>
              <a:t>Bull </a:t>
            </a:r>
            <a:r>
              <a:rPr lang="en-US" sz="2800" dirty="0" smtClean="0"/>
              <a:t>College</a:t>
            </a:r>
          </a:p>
        </p:txBody>
      </p:sp>
    </p:spTree>
    <p:extLst>
      <p:ext uri="{BB962C8B-B14F-4D97-AF65-F5344CB8AC3E}">
        <p14:creationId xmlns:p14="http://schemas.microsoft.com/office/powerpoint/2010/main" val="3452008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Goals (Intended)</a:t>
            </a:r>
          </a:p>
          <a:p>
            <a:pPr lvl="1"/>
            <a:r>
              <a:rPr lang="en-US" dirty="0" smtClean="0"/>
              <a:t>What do you want your students to know upon completion – need to connect to mission</a:t>
            </a:r>
          </a:p>
          <a:p>
            <a:pPr lvl="2"/>
            <a:r>
              <a:rPr lang="en-US" dirty="0" smtClean="0"/>
              <a:t>Institutional</a:t>
            </a:r>
          </a:p>
          <a:p>
            <a:pPr lvl="2"/>
            <a:r>
              <a:rPr lang="en-US" dirty="0" smtClean="0"/>
              <a:t>General Education</a:t>
            </a:r>
          </a:p>
          <a:p>
            <a:pPr lvl="2"/>
            <a:r>
              <a:rPr lang="en-US" dirty="0" smtClean="0"/>
              <a:t>Program</a:t>
            </a:r>
            <a:endParaRPr lang="en-US" dirty="0"/>
          </a:p>
          <a:p>
            <a:r>
              <a:rPr lang="en-US" dirty="0" smtClean="0"/>
              <a:t>Outcomes (Achieved)</a:t>
            </a:r>
          </a:p>
          <a:p>
            <a:pPr lvl="1"/>
            <a:r>
              <a:rPr lang="en-US" dirty="0" smtClean="0"/>
              <a:t>Describe essential learning that students have achieved and can reliably demonstrate at the end of a program.</a:t>
            </a:r>
          </a:p>
          <a:p>
            <a:pPr marL="914400" lvl="2" indent="0">
              <a:buNone/>
            </a:pPr>
            <a:endParaRPr lang="en-US" dirty="0" smtClean="0"/>
          </a:p>
        </p:txBody>
      </p:sp>
      <p:sp>
        <p:nvSpPr>
          <p:cNvPr id="2" name="Title 1"/>
          <p:cNvSpPr>
            <a:spLocks noGrp="1"/>
          </p:cNvSpPr>
          <p:nvPr>
            <p:ph type="title"/>
          </p:nvPr>
        </p:nvSpPr>
        <p:spPr/>
        <p:txBody>
          <a:bodyPr>
            <a:normAutofit/>
          </a:bodyPr>
          <a:lstStyle/>
          <a:p>
            <a:r>
              <a:rPr lang="en-US" dirty="0" smtClean="0"/>
              <a:t>Goals versus Outcomes</a:t>
            </a:r>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10</a:t>
            </a:fld>
            <a:endParaRPr lang="en-US"/>
          </a:p>
        </p:txBody>
      </p:sp>
    </p:spTree>
    <p:extLst>
      <p:ext uri="{BB962C8B-B14F-4D97-AF65-F5344CB8AC3E}">
        <p14:creationId xmlns:p14="http://schemas.microsoft.com/office/powerpoint/2010/main" val="1892348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Establishment of</a:t>
            </a:r>
            <a:br>
              <a:rPr lang="en-US" dirty="0" smtClean="0"/>
            </a:br>
            <a:r>
              <a:rPr lang="en-US" dirty="0" smtClean="0"/>
              <a:t>Program Outcomes</a:t>
            </a:r>
            <a:endParaRPr lang="en-US" dirty="0"/>
          </a:p>
        </p:txBody>
      </p:sp>
      <p:sp>
        <p:nvSpPr>
          <p:cNvPr id="3" name="Content Placeholder 2"/>
          <p:cNvSpPr>
            <a:spLocks noGrp="1"/>
          </p:cNvSpPr>
          <p:nvPr>
            <p:ph idx="1"/>
          </p:nvPr>
        </p:nvSpPr>
        <p:spPr/>
        <p:txBody>
          <a:bodyPr>
            <a:normAutofit/>
          </a:bodyPr>
          <a:lstStyle/>
          <a:p>
            <a:r>
              <a:rPr lang="en-US" dirty="0" smtClean="0"/>
              <a:t>Are program outcomes based on industry standards?</a:t>
            </a:r>
          </a:p>
          <a:p>
            <a:pPr lvl="1"/>
            <a:r>
              <a:rPr lang="en-US" dirty="0" smtClean="0"/>
              <a:t>Advisory Committee input</a:t>
            </a:r>
          </a:p>
          <a:p>
            <a:r>
              <a:rPr lang="en-US" dirty="0" smtClean="0"/>
              <a:t>Are the program outcomes precise</a:t>
            </a:r>
            <a:r>
              <a:rPr lang="en-US" dirty="0"/>
              <a:t>, specific, </a:t>
            </a:r>
            <a:r>
              <a:rPr lang="en-US" dirty="0" smtClean="0"/>
              <a:t>and measureable?</a:t>
            </a:r>
          </a:p>
          <a:p>
            <a:pPr marL="457200" lvl="1" indent="0">
              <a:buNone/>
            </a:pPr>
            <a:endParaRPr lang="en-US" dirty="0"/>
          </a:p>
          <a:p>
            <a:pPr marL="0" indent="0">
              <a:buNone/>
            </a:pPr>
            <a:endParaRPr lang="en-US" dirty="0"/>
          </a:p>
          <a:p>
            <a:pPr lvl="1"/>
            <a:endParaRPr lang="en-US" dirty="0"/>
          </a:p>
          <a:p>
            <a:endParaRPr lang="en-US" dirty="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11</a:t>
            </a:fld>
            <a:endParaRPr lang="en-US"/>
          </a:p>
        </p:txBody>
      </p:sp>
    </p:spTree>
    <p:extLst>
      <p:ext uri="{BB962C8B-B14F-4D97-AF65-F5344CB8AC3E}">
        <p14:creationId xmlns:p14="http://schemas.microsoft.com/office/powerpoint/2010/main" val="3917514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Measurement of</a:t>
            </a:r>
            <a:br>
              <a:rPr lang="en-US" dirty="0" smtClean="0"/>
            </a:br>
            <a:r>
              <a:rPr lang="en-US" dirty="0" smtClean="0"/>
              <a:t> Program Outcomes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What </a:t>
            </a:r>
            <a:r>
              <a:rPr lang="en-US" dirty="0" smtClean="0"/>
              <a:t>do </a:t>
            </a:r>
            <a:r>
              <a:rPr lang="en-US" dirty="0"/>
              <a:t>students complete throughout the program that will provide evidence of mastery of program outcomes?</a:t>
            </a:r>
          </a:p>
          <a:p>
            <a:pPr lvl="1"/>
            <a:r>
              <a:rPr lang="en-US" dirty="0" smtClean="0"/>
              <a:t>Pre and Post Tests</a:t>
            </a:r>
          </a:p>
          <a:p>
            <a:pPr lvl="1"/>
            <a:r>
              <a:rPr lang="en-US" dirty="0" smtClean="0"/>
              <a:t>National Tests </a:t>
            </a:r>
            <a:r>
              <a:rPr lang="en-US" dirty="0"/>
              <a:t>- National Center for Construction Education and </a:t>
            </a:r>
            <a:r>
              <a:rPr lang="en-US" dirty="0" smtClean="0"/>
              <a:t>Research (NCCER</a:t>
            </a:r>
            <a:r>
              <a:rPr lang="en-US" dirty="0"/>
              <a:t>) </a:t>
            </a:r>
            <a:r>
              <a:rPr lang="en-US" dirty="0" smtClean="0"/>
              <a:t>Health Education Service Incorporated (HESI Test)</a:t>
            </a:r>
          </a:p>
          <a:p>
            <a:pPr lvl="1"/>
            <a:r>
              <a:rPr lang="en-US" dirty="0" smtClean="0"/>
              <a:t>Internships/Practicums</a:t>
            </a:r>
          </a:p>
          <a:p>
            <a:pPr lvl="1"/>
            <a:r>
              <a:rPr lang="en-US" dirty="0" smtClean="0"/>
              <a:t>Self Assessments</a:t>
            </a:r>
          </a:p>
          <a:p>
            <a:pPr lvl="1"/>
            <a:r>
              <a:rPr lang="en-US" dirty="0" smtClean="0"/>
              <a:t>Projects</a:t>
            </a:r>
          </a:p>
          <a:p>
            <a:pPr lvl="1"/>
            <a:r>
              <a:rPr lang="en-US" dirty="0" smtClean="0"/>
              <a:t>Portfolios</a:t>
            </a:r>
          </a:p>
          <a:p>
            <a:pPr lvl="1"/>
            <a:endParaRPr lang="en-US"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12</a:t>
            </a:fld>
            <a:endParaRPr lang="en-US"/>
          </a:p>
        </p:txBody>
      </p:sp>
    </p:spTree>
    <p:extLst>
      <p:ext uri="{BB962C8B-B14F-4D97-AF65-F5344CB8AC3E}">
        <p14:creationId xmlns:p14="http://schemas.microsoft.com/office/powerpoint/2010/main" val="2960326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Principal Indicators for Assessment</a:t>
            </a:r>
          </a:p>
        </p:txBody>
      </p:sp>
      <p:sp>
        <p:nvSpPr>
          <p:cNvPr id="3" name="Content Placeholder 2"/>
          <p:cNvSpPr>
            <a:spLocks noGrp="1"/>
          </p:cNvSpPr>
          <p:nvPr>
            <p:ph idx="1"/>
          </p:nvPr>
        </p:nvSpPr>
        <p:spPr>
          <a:xfrm>
            <a:off x="304800" y="1600200"/>
            <a:ext cx="8382000" cy="4876800"/>
          </a:xfrm>
        </p:spPr>
        <p:txBody>
          <a:bodyPr>
            <a:normAutofit fontScale="25000" lnSpcReduction="20000"/>
          </a:bodyPr>
          <a:lstStyle/>
          <a:p>
            <a:pPr marL="0" indent="0">
              <a:buNone/>
            </a:pPr>
            <a:endParaRPr lang="en-US" dirty="0"/>
          </a:p>
          <a:p>
            <a:pPr marL="0" indent="0">
              <a:buNone/>
            </a:pPr>
            <a:r>
              <a:rPr lang="en-US" sz="6400" dirty="0"/>
              <a:t>Sitting Bull College’s assessment is broken down into four areas:  institution wide, pre-entry and freshman level, general education, and program.  </a:t>
            </a:r>
          </a:p>
          <a:p>
            <a:pPr marL="0" indent="0">
              <a:buNone/>
              <a:tabLst>
                <a:tab pos="457200" algn="l"/>
              </a:tabLst>
            </a:pPr>
            <a:r>
              <a:rPr lang="en-US" sz="4000" dirty="0" smtClean="0"/>
              <a:t>1. 	 Institution-Wide Assessment</a:t>
            </a:r>
            <a:endParaRPr lang="en-US" sz="4000" dirty="0"/>
          </a:p>
          <a:p>
            <a:pPr marL="0" indent="457200">
              <a:buNone/>
              <a:tabLst>
                <a:tab pos="914400" algn="l"/>
              </a:tabLst>
            </a:pPr>
            <a:r>
              <a:rPr lang="en-US" sz="4000" dirty="0"/>
              <a:t>a.	Enrollment Trends</a:t>
            </a:r>
          </a:p>
          <a:p>
            <a:pPr marL="0" indent="457200">
              <a:buNone/>
              <a:tabLst>
                <a:tab pos="914400" algn="l"/>
              </a:tabLst>
            </a:pPr>
            <a:r>
              <a:rPr lang="en-US" sz="4000" dirty="0"/>
              <a:t>b.	Persistence and Retention </a:t>
            </a:r>
            <a:r>
              <a:rPr lang="en-US" sz="4000" dirty="0" smtClean="0"/>
              <a:t>rates</a:t>
            </a:r>
            <a:endParaRPr lang="en-US" sz="4000" dirty="0"/>
          </a:p>
          <a:p>
            <a:pPr marL="0" indent="457200">
              <a:buNone/>
              <a:tabLst>
                <a:tab pos="914400" algn="l"/>
              </a:tabLst>
            </a:pPr>
            <a:r>
              <a:rPr lang="en-US" sz="4000" dirty="0"/>
              <a:t>c.	Tracking of Student Withdrawals</a:t>
            </a:r>
          </a:p>
          <a:p>
            <a:pPr marL="914400" indent="-457200">
              <a:buNone/>
              <a:tabLst>
                <a:tab pos="914400" algn="l"/>
              </a:tabLst>
            </a:pPr>
            <a:r>
              <a:rPr lang="en-US" sz="4000" dirty="0"/>
              <a:t>d.	</a:t>
            </a:r>
            <a:r>
              <a:rPr lang="en-US" sz="4000" dirty="0" smtClean="0"/>
              <a:t>Student </a:t>
            </a:r>
            <a:r>
              <a:rPr lang="en-US" sz="4000" dirty="0"/>
              <a:t>Satisfaction Survey (Noel-Levitz) or Community College Survey of Student Engagement (every other year for each survey)</a:t>
            </a:r>
          </a:p>
          <a:p>
            <a:pPr marL="0" indent="457200">
              <a:buNone/>
              <a:tabLst>
                <a:tab pos="914400" algn="l"/>
              </a:tabLst>
            </a:pPr>
            <a:r>
              <a:rPr lang="en-US" sz="4000" dirty="0" smtClean="0"/>
              <a:t>e.</a:t>
            </a:r>
            <a:r>
              <a:rPr lang="en-US" sz="4000" dirty="0"/>
              <a:t>	Student Service Satisfaction Graduate Survey</a:t>
            </a:r>
          </a:p>
          <a:p>
            <a:pPr marL="0" indent="457200">
              <a:buNone/>
              <a:tabLst>
                <a:tab pos="914400" algn="l"/>
              </a:tabLst>
            </a:pPr>
            <a:r>
              <a:rPr lang="en-US" sz="4000" dirty="0" smtClean="0"/>
              <a:t>f.</a:t>
            </a:r>
            <a:r>
              <a:rPr lang="en-US" sz="4000" dirty="0"/>
              <a:t>	Satisfaction of Institutional Outcomes Graduate Survey</a:t>
            </a:r>
          </a:p>
          <a:p>
            <a:pPr marL="0" indent="457200">
              <a:buNone/>
              <a:tabLst>
                <a:tab pos="914400" algn="l"/>
              </a:tabLst>
            </a:pPr>
            <a:r>
              <a:rPr lang="en-US" sz="4000" dirty="0" smtClean="0"/>
              <a:t>g.</a:t>
            </a:r>
            <a:r>
              <a:rPr lang="en-US" sz="4000" dirty="0"/>
              <a:t>	Graduation Rates//IPEDS/AKIS</a:t>
            </a:r>
          </a:p>
          <a:p>
            <a:pPr marL="0" indent="457200">
              <a:buNone/>
              <a:tabLst>
                <a:tab pos="914400" algn="l"/>
              </a:tabLst>
            </a:pPr>
            <a:r>
              <a:rPr lang="en-US" sz="4000" dirty="0" smtClean="0"/>
              <a:t>h.</a:t>
            </a:r>
            <a:r>
              <a:rPr lang="en-US" sz="4000" dirty="0"/>
              <a:t>	Employer Survey</a:t>
            </a:r>
          </a:p>
          <a:p>
            <a:pPr marL="0" indent="457200">
              <a:buNone/>
              <a:tabLst>
                <a:tab pos="914400" algn="l"/>
              </a:tabLst>
            </a:pPr>
            <a:r>
              <a:rPr lang="en-US" sz="4000" dirty="0" err="1" smtClean="0"/>
              <a:t>i</a:t>
            </a:r>
            <a:r>
              <a:rPr lang="en-US" sz="4000" dirty="0" smtClean="0"/>
              <a:t>.</a:t>
            </a:r>
            <a:r>
              <a:rPr lang="en-US" sz="4000" dirty="0"/>
              <a:t>	Alumni Survey</a:t>
            </a:r>
          </a:p>
          <a:p>
            <a:pPr marL="0" indent="0">
              <a:buNone/>
              <a:tabLst>
                <a:tab pos="457200" algn="l"/>
              </a:tabLst>
            </a:pPr>
            <a:r>
              <a:rPr lang="en-US" sz="4000" dirty="0"/>
              <a:t>2. </a:t>
            </a:r>
            <a:r>
              <a:rPr lang="en-US" sz="4000" dirty="0" smtClean="0"/>
              <a:t>	Pre-entry </a:t>
            </a:r>
            <a:r>
              <a:rPr lang="en-US" sz="4000" dirty="0"/>
              <a:t>and Freshmen Assessment</a:t>
            </a:r>
          </a:p>
          <a:p>
            <a:pPr marL="0" indent="457200">
              <a:buNone/>
              <a:tabLst>
                <a:tab pos="914400" algn="l"/>
              </a:tabLst>
            </a:pPr>
            <a:r>
              <a:rPr lang="en-US" sz="4000" dirty="0"/>
              <a:t>a. </a:t>
            </a:r>
            <a:r>
              <a:rPr lang="en-US" sz="4000" dirty="0" smtClean="0"/>
              <a:t>	COMPASS </a:t>
            </a:r>
            <a:r>
              <a:rPr lang="en-US" sz="4000" dirty="0"/>
              <a:t>placement (pre) scores</a:t>
            </a:r>
          </a:p>
          <a:p>
            <a:pPr marL="0" indent="457200">
              <a:buNone/>
              <a:tabLst>
                <a:tab pos="914400" algn="l"/>
              </a:tabLst>
            </a:pPr>
            <a:r>
              <a:rPr lang="en-US" sz="4000" dirty="0"/>
              <a:t>b.	</a:t>
            </a:r>
            <a:r>
              <a:rPr lang="en-US" sz="4000" dirty="0" smtClean="0"/>
              <a:t>1st </a:t>
            </a:r>
            <a:r>
              <a:rPr lang="en-US" sz="4000" dirty="0"/>
              <a:t>Year Freshman Advising</a:t>
            </a:r>
          </a:p>
          <a:p>
            <a:pPr marL="0" indent="457200">
              <a:buNone/>
              <a:tabLst>
                <a:tab pos="914400" algn="l"/>
              </a:tabLst>
            </a:pPr>
            <a:r>
              <a:rPr lang="en-US" sz="4000" dirty="0"/>
              <a:t>c. 	</a:t>
            </a:r>
            <a:r>
              <a:rPr lang="en-US" sz="4000" dirty="0" smtClean="0"/>
              <a:t>1st </a:t>
            </a:r>
            <a:r>
              <a:rPr lang="en-US" sz="4000" dirty="0"/>
              <a:t>Year Experience Course</a:t>
            </a:r>
          </a:p>
          <a:p>
            <a:pPr marL="0" indent="457200">
              <a:buNone/>
              <a:tabLst>
                <a:tab pos="914400" algn="l"/>
              </a:tabLst>
            </a:pPr>
            <a:r>
              <a:rPr lang="en-US" sz="4000" dirty="0"/>
              <a:t>d.	</a:t>
            </a:r>
            <a:r>
              <a:rPr lang="en-US" sz="4000" dirty="0" smtClean="0"/>
              <a:t>Freshman </a:t>
            </a:r>
            <a:r>
              <a:rPr lang="en-US" sz="4000" dirty="0"/>
              <a:t>Orientation Evaluation</a:t>
            </a:r>
          </a:p>
          <a:p>
            <a:pPr marL="0" indent="457200">
              <a:buNone/>
              <a:tabLst>
                <a:tab pos="914400" algn="l"/>
              </a:tabLst>
            </a:pPr>
            <a:r>
              <a:rPr lang="en-US" sz="4000" dirty="0"/>
              <a:t>e.	</a:t>
            </a:r>
            <a:r>
              <a:rPr lang="en-US" sz="4000" dirty="0" smtClean="0"/>
              <a:t>Enrollment </a:t>
            </a:r>
            <a:r>
              <a:rPr lang="en-US" sz="4000" dirty="0"/>
              <a:t>Trends</a:t>
            </a:r>
          </a:p>
          <a:p>
            <a:pPr marL="0" indent="0">
              <a:buNone/>
              <a:tabLst>
                <a:tab pos="457200" algn="l"/>
              </a:tabLst>
            </a:pPr>
            <a:r>
              <a:rPr lang="en-US" sz="4000" dirty="0" smtClean="0"/>
              <a:t>3. </a:t>
            </a:r>
            <a:r>
              <a:rPr lang="en-US" sz="4000" dirty="0"/>
              <a:t>	General Education Assessment</a:t>
            </a:r>
          </a:p>
          <a:p>
            <a:pPr marL="0" indent="457200">
              <a:buNone/>
              <a:tabLst>
                <a:tab pos="914400" algn="l"/>
              </a:tabLst>
            </a:pPr>
            <a:r>
              <a:rPr lang="en-US" sz="4000" dirty="0"/>
              <a:t>a. 	General Education Outcomes Assessment Plan </a:t>
            </a:r>
            <a:r>
              <a:rPr lang="en-US" sz="4000" dirty="0" smtClean="0"/>
              <a:t>– English, Speech, Computers, NA Language, Science, Math</a:t>
            </a:r>
            <a:endParaRPr lang="en-US" sz="4000" dirty="0"/>
          </a:p>
          <a:p>
            <a:pPr marL="0" indent="457200">
              <a:buNone/>
              <a:tabLst>
                <a:tab pos="914400" algn="l"/>
              </a:tabLst>
            </a:pPr>
            <a:r>
              <a:rPr lang="en-US" sz="4000" dirty="0"/>
              <a:t>b. 	Post COMPASS results</a:t>
            </a:r>
          </a:p>
          <a:p>
            <a:pPr marL="0" indent="457200">
              <a:buNone/>
              <a:tabLst>
                <a:tab pos="914400" algn="l"/>
              </a:tabLst>
            </a:pPr>
            <a:r>
              <a:rPr lang="en-US" sz="4000" dirty="0"/>
              <a:t>c. 	</a:t>
            </a:r>
            <a:r>
              <a:rPr lang="en-US" sz="4000" dirty="0" smtClean="0"/>
              <a:t>Completion </a:t>
            </a:r>
            <a:r>
              <a:rPr lang="en-US" sz="4000" dirty="0"/>
              <a:t>Rates</a:t>
            </a:r>
          </a:p>
          <a:p>
            <a:pPr marL="0" indent="0">
              <a:buNone/>
              <a:tabLst>
                <a:tab pos="457200" algn="l"/>
              </a:tabLst>
            </a:pPr>
            <a:r>
              <a:rPr lang="en-US" sz="4000" dirty="0" smtClean="0"/>
              <a:t>4. </a:t>
            </a:r>
            <a:r>
              <a:rPr lang="en-US" sz="4000" dirty="0"/>
              <a:t>	Program Assessment</a:t>
            </a:r>
          </a:p>
          <a:p>
            <a:pPr marL="914400" indent="-457200">
              <a:buAutoNum type="alphaLcPeriod"/>
              <a:tabLst>
                <a:tab pos="914400" algn="l"/>
              </a:tabLst>
            </a:pPr>
            <a:r>
              <a:rPr lang="en-US" sz="4000" dirty="0" smtClean="0"/>
              <a:t>Program </a:t>
            </a:r>
            <a:r>
              <a:rPr lang="en-US" sz="4000" dirty="0"/>
              <a:t>Assessment </a:t>
            </a:r>
            <a:r>
              <a:rPr lang="en-US" sz="4000" dirty="0" smtClean="0"/>
              <a:t>Plans </a:t>
            </a:r>
            <a:r>
              <a:rPr lang="en-US" sz="4000" dirty="0"/>
              <a:t>&amp; one page </a:t>
            </a:r>
            <a:r>
              <a:rPr lang="en-US" sz="4000" dirty="0" smtClean="0"/>
              <a:t>papers</a:t>
            </a:r>
          </a:p>
          <a:p>
            <a:pPr marL="914400" indent="-457200">
              <a:buAutoNum type="alphaLcPeriod"/>
              <a:tabLst>
                <a:tab pos="914400" algn="l"/>
              </a:tabLst>
            </a:pPr>
            <a:r>
              <a:rPr lang="en-US" sz="4000" dirty="0" smtClean="0"/>
              <a:t>Program Reviews</a:t>
            </a:r>
          </a:p>
          <a:p>
            <a:pPr marL="914400" indent="-457200">
              <a:buAutoNum type="alphaLcPeriod"/>
              <a:tabLst>
                <a:tab pos="914400" algn="l"/>
              </a:tabLst>
            </a:pPr>
            <a:r>
              <a:rPr lang="en-US" sz="4000" dirty="0" smtClean="0"/>
              <a:t>Retention/Persistence – report on program review</a:t>
            </a:r>
          </a:p>
          <a:p>
            <a:pPr marL="914400" indent="-457200">
              <a:buAutoNum type="alphaLcPeriod"/>
              <a:tabLst>
                <a:tab pos="914400" algn="l"/>
              </a:tabLst>
            </a:pPr>
            <a:r>
              <a:rPr lang="en-US" sz="4000" dirty="0" smtClean="0"/>
              <a:t>Graduation </a:t>
            </a:r>
            <a:r>
              <a:rPr lang="en-US" sz="4000" dirty="0"/>
              <a:t>rates – report on program </a:t>
            </a:r>
            <a:r>
              <a:rPr lang="en-US" sz="4000" dirty="0" smtClean="0"/>
              <a:t>review.  </a:t>
            </a:r>
          </a:p>
          <a:p>
            <a:pPr marL="914400" indent="-457200">
              <a:buAutoNum type="alphaLcPeriod"/>
              <a:tabLst>
                <a:tab pos="914400" algn="l"/>
              </a:tabLst>
            </a:pPr>
            <a:r>
              <a:rPr lang="en-US" sz="4000" dirty="0" smtClean="0"/>
              <a:t>Employer </a:t>
            </a:r>
            <a:r>
              <a:rPr lang="en-US" sz="4000" dirty="0"/>
              <a:t>Survey</a:t>
            </a:r>
          </a:p>
          <a:p>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13</a:t>
            </a:fld>
            <a:endParaRPr lang="en-US"/>
          </a:p>
        </p:txBody>
      </p:sp>
    </p:spTree>
    <p:extLst>
      <p:ext uri="{BB962C8B-B14F-4D97-AF65-F5344CB8AC3E}">
        <p14:creationId xmlns:p14="http://schemas.microsoft.com/office/powerpoint/2010/main" val="588375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SBC</a:t>
            </a:r>
            <a:endParaRPr lang="en-US" dirty="0"/>
          </a:p>
        </p:txBody>
      </p:sp>
      <p:sp>
        <p:nvSpPr>
          <p:cNvPr id="3" name="Content Placeholder 2"/>
          <p:cNvSpPr>
            <a:spLocks noGrp="1"/>
          </p:cNvSpPr>
          <p:nvPr>
            <p:ph idx="1"/>
          </p:nvPr>
        </p:nvSpPr>
        <p:spPr/>
        <p:txBody>
          <a:bodyPr>
            <a:normAutofit fontScale="47500" lnSpcReduction="20000"/>
          </a:bodyPr>
          <a:lstStyle/>
          <a:p>
            <a:r>
              <a:rPr lang="en-US" dirty="0"/>
              <a:t>FUNCTION:</a:t>
            </a:r>
            <a:r>
              <a:rPr lang="en-US" b="1" dirty="0"/>
              <a:t>  </a:t>
            </a:r>
            <a:r>
              <a:rPr lang="en-US" dirty="0"/>
              <a:t>Review, report and make recommendations concerning student learning and institutional effectiveness for continual quality improvement for all our stakeholders. </a:t>
            </a:r>
          </a:p>
          <a:p>
            <a:pPr marL="0" indent="0">
              <a:buNone/>
            </a:pPr>
            <a:endParaRPr lang="en-US" dirty="0"/>
          </a:p>
          <a:p>
            <a:r>
              <a:rPr lang="en-US" dirty="0"/>
              <a:t>SCOPE:</a:t>
            </a:r>
            <a:r>
              <a:rPr lang="en-US" b="1" dirty="0"/>
              <a:t> </a:t>
            </a:r>
            <a:r>
              <a:rPr lang="en-US" dirty="0"/>
              <a:t>To oversee all institutional data collection and recommend new data that will measure institutional effectiveness. </a:t>
            </a:r>
            <a:endParaRPr lang="en-US" dirty="0" smtClean="0"/>
          </a:p>
          <a:p>
            <a:pPr marL="0" indent="0">
              <a:buNone/>
            </a:pPr>
            <a:endParaRPr lang="en-US" dirty="0"/>
          </a:p>
          <a:p>
            <a:r>
              <a:rPr lang="en-US" dirty="0"/>
              <a:t>Goal #1:  To review academic and student support data that demonstrates institutional effectiveness through 2017.</a:t>
            </a:r>
          </a:p>
          <a:p>
            <a:r>
              <a:rPr lang="en-US" dirty="0"/>
              <a:t>Objective 1:  Annually review program assessment data which supports the continued improvement for student learning.</a:t>
            </a:r>
            <a:br>
              <a:rPr lang="en-US" dirty="0"/>
            </a:br>
            <a:r>
              <a:rPr lang="en-US" dirty="0"/>
              <a:t>Objective 2:  Annually review essential learning outcomes (general education) data which supports the continued improvement for student learning.</a:t>
            </a:r>
            <a:br>
              <a:rPr lang="en-US" dirty="0"/>
            </a:br>
            <a:r>
              <a:rPr lang="en-US" dirty="0"/>
              <a:t>Objective 3:  Meet monthly during the academic year to review assessment data that may be available at the time and/or plan for needed data collection to assist in data driven decisions.</a:t>
            </a:r>
            <a:br>
              <a:rPr lang="en-US" dirty="0"/>
            </a:br>
            <a:r>
              <a:rPr lang="en-US" dirty="0"/>
              <a:t>Objective 4:  Annually review Student Support Services data including the Enrollment Management Plan which supports the continued improvement of student learning.  </a:t>
            </a:r>
            <a:endParaRPr lang="en-US" dirty="0">
              <a:effectLst/>
            </a:endParaRPr>
          </a:p>
        </p:txBody>
      </p:sp>
      <p:sp>
        <p:nvSpPr>
          <p:cNvPr id="4" name="Slide Number Placeholder 3"/>
          <p:cNvSpPr>
            <a:spLocks noGrp="1"/>
          </p:cNvSpPr>
          <p:nvPr>
            <p:ph type="sldNum" sz="quarter" idx="12"/>
          </p:nvPr>
        </p:nvSpPr>
        <p:spPr/>
        <p:txBody>
          <a:bodyPr/>
          <a:lstStyle/>
          <a:p>
            <a:fld id="{64539ED5-B375-4661-9A63-3F8E375F54B1}" type="slidenum">
              <a:rPr lang="en-US" smtClean="0"/>
              <a:pPr/>
              <a:t>14</a:t>
            </a:fld>
            <a:endParaRPr lang="en-US"/>
          </a:p>
        </p:txBody>
      </p:sp>
    </p:spTree>
    <p:extLst>
      <p:ext uri="{BB962C8B-B14F-4D97-AF65-F5344CB8AC3E}">
        <p14:creationId xmlns:p14="http://schemas.microsoft.com/office/powerpoint/2010/main" val="2801147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Annual Plan </a:t>
            </a:r>
            <a:br>
              <a:rPr lang="en-US" dirty="0" smtClean="0"/>
            </a:br>
            <a:r>
              <a:rPr lang="en-US" dirty="0" smtClean="0"/>
              <a:t>Program/General Education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07946346"/>
              </p:ext>
            </p:extLst>
          </p:nvPr>
        </p:nvGraphicFramePr>
        <p:xfrm>
          <a:off x="152400" y="1981200"/>
          <a:ext cx="8915400" cy="978582"/>
        </p:xfrm>
        <a:graphic>
          <a:graphicData uri="http://schemas.openxmlformats.org/drawingml/2006/table">
            <a:tbl>
              <a:tblPr firstRow="1" firstCol="1" lastRow="1" lastCol="1" bandRow="1" bandCol="1">
                <a:tableStyleId>{5C22544A-7EE6-4342-B048-85BDC9FD1C3A}</a:tableStyleId>
              </a:tblPr>
              <a:tblGrid>
                <a:gridCol w="1036461"/>
                <a:gridCol w="1594556"/>
                <a:gridCol w="1435100"/>
                <a:gridCol w="1355372"/>
                <a:gridCol w="1817511"/>
                <a:gridCol w="1676400"/>
              </a:tblGrid>
              <a:tr h="978582">
                <a:tc>
                  <a:txBody>
                    <a:bodyPr/>
                    <a:lstStyle/>
                    <a:p>
                      <a:pPr marL="0" marR="0" algn="ctr">
                        <a:spcBef>
                          <a:spcPts val="0"/>
                        </a:spcBef>
                        <a:spcAft>
                          <a:spcPts val="0"/>
                        </a:spcAft>
                      </a:pPr>
                      <a:r>
                        <a:rPr lang="en-US" sz="1600" dirty="0">
                          <a:effectLst/>
                        </a:rPr>
                        <a:t>Program Outcomes</a:t>
                      </a:r>
                      <a:endParaRPr lang="en-US" sz="1600" dirty="0">
                        <a:effectLst/>
                        <a:latin typeface="Times New Roman"/>
                        <a:ea typeface="Times New Roman"/>
                      </a:endParaRPr>
                    </a:p>
                  </a:txBody>
                  <a:tcPr marL="61161" marR="61161" marT="0" marB="0">
                    <a:solidFill>
                      <a:schemeClr val="accent3"/>
                    </a:solidFill>
                  </a:tcPr>
                </a:tc>
                <a:tc>
                  <a:txBody>
                    <a:bodyPr/>
                    <a:lstStyle/>
                    <a:p>
                      <a:pPr marL="0" marR="0" algn="ctr">
                        <a:spcBef>
                          <a:spcPts val="0"/>
                        </a:spcBef>
                        <a:spcAft>
                          <a:spcPts val="0"/>
                        </a:spcAft>
                      </a:pPr>
                      <a:r>
                        <a:rPr lang="en-US" sz="1600" dirty="0">
                          <a:effectLst/>
                        </a:rPr>
                        <a:t>Measurement Tool </a:t>
                      </a:r>
                    </a:p>
                    <a:p>
                      <a:pPr marL="0" marR="0" algn="ctr">
                        <a:spcBef>
                          <a:spcPts val="0"/>
                        </a:spcBef>
                        <a:spcAft>
                          <a:spcPts val="0"/>
                        </a:spcAft>
                      </a:pPr>
                      <a:r>
                        <a:rPr lang="en-US" sz="1600" dirty="0">
                          <a:effectLst/>
                        </a:rPr>
                        <a:t>(Who, what, how, when?)</a:t>
                      </a:r>
                      <a:endParaRPr lang="en-US" sz="1600" dirty="0">
                        <a:effectLst/>
                        <a:latin typeface="Times New Roman"/>
                        <a:ea typeface="Times New Roman"/>
                      </a:endParaRPr>
                    </a:p>
                  </a:txBody>
                  <a:tcPr marL="61161" marR="61161" marT="0" marB="0">
                    <a:solidFill>
                      <a:schemeClr val="accent3"/>
                    </a:solidFill>
                  </a:tcPr>
                </a:tc>
                <a:tc>
                  <a:txBody>
                    <a:bodyPr/>
                    <a:lstStyle/>
                    <a:p>
                      <a:pPr marL="0" marR="0" algn="ctr">
                        <a:spcBef>
                          <a:spcPts val="0"/>
                        </a:spcBef>
                        <a:spcAft>
                          <a:spcPts val="0"/>
                        </a:spcAft>
                      </a:pPr>
                      <a:r>
                        <a:rPr lang="en-US" sz="1600" dirty="0">
                          <a:effectLst/>
                        </a:rPr>
                        <a:t>Measurement Goal </a:t>
                      </a:r>
                    </a:p>
                    <a:p>
                      <a:pPr marL="0" marR="0" algn="ctr">
                        <a:spcBef>
                          <a:spcPts val="0"/>
                        </a:spcBef>
                        <a:spcAft>
                          <a:spcPts val="0"/>
                        </a:spcAft>
                      </a:pPr>
                      <a:r>
                        <a:rPr lang="en-US" sz="1600" dirty="0">
                          <a:effectLst/>
                        </a:rPr>
                        <a:t>(expected results)</a:t>
                      </a:r>
                      <a:endParaRPr lang="en-US" sz="1600" dirty="0">
                        <a:effectLst/>
                        <a:latin typeface="Times New Roman"/>
                        <a:ea typeface="Times New Roman"/>
                      </a:endParaRPr>
                    </a:p>
                  </a:txBody>
                  <a:tcPr marL="61161" marR="61161" marT="0" marB="0">
                    <a:solidFill>
                      <a:schemeClr val="accent3"/>
                    </a:solidFill>
                  </a:tcPr>
                </a:tc>
                <a:tc>
                  <a:txBody>
                    <a:bodyPr/>
                    <a:lstStyle/>
                    <a:p>
                      <a:pPr marL="0" marR="0" algn="ctr">
                        <a:spcBef>
                          <a:spcPts val="0"/>
                        </a:spcBef>
                        <a:spcAft>
                          <a:spcPts val="0"/>
                        </a:spcAft>
                      </a:pPr>
                      <a:r>
                        <a:rPr lang="en-US" sz="1600" dirty="0" smtClean="0">
                          <a:effectLst/>
                        </a:rPr>
                        <a:t>Findings</a:t>
                      </a:r>
                    </a:p>
                    <a:p>
                      <a:pPr marL="0" marR="0" algn="ctr">
                        <a:spcBef>
                          <a:spcPts val="0"/>
                        </a:spcBef>
                        <a:spcAft>
                          <a:spcPts val="0"/>
                        </a:spcAft>
                      </a:pPr>
                      <a:r>
                        <a:rPr lang="en-US" sz="1600" dirty="0" smtClean="0">
                          <a:effectLst/>
                        </a:rPr>
                        <a:t> </a:t>
                      </a:r>
                      <a:r>
                        <a:rPr lang="en-US" sz="1600" dirty="0">
                          <a:effectLst/>
                        </a:rPr>
                        <a:t>(Actual results)</a:t>
                      </a:r>
                      <a:endParaRPr lang="en-US" sz="1600" dirty="0">
                        <a:effectLst/>
                        <a:latin typeface="Times New Roman"/>
                        <a:ea typeface="Times New Roman"/>
                      </a:endParaRPr>
                    </a:p>
                  </a:txBody>
                  <a:tcPr marL="61161" marR="61161" marT="0" marB="0">
                    <a:solidFill>
                      <a:schemeClr val="accent3"/>
                    </a:solidFill>
                  </a:tcPr>
                </a:tc>
                <a:tc>
                  <a:txBody>
                    <a:bodyPr/>
                    <a:lstStyle/>
                    <a:p>
                      <a:pPr marL="0" marR="0" algn="ctr">
                        <a:spcBef>
                          <a:spcPts val="0"/>
                        </a:spcBef>
                        <a:spcAft>
                          <a:spcPts val="0"/>
                        </a:spcAft>
                      </a:pPr>
                      <a:r>
                        <a:rPr lang="en-US" sz="1600" dirty="0">
                          <a:effectLst/>
                        </a:rPr>
                        <a:t>Analysis of Data </a:t>
                      </a:r>
                      <a:endParaRPr lang="en-US" sz="1600" dirty="0" smtClean="0">
                        <a:effectLst/>
                      </a:endParaRPr>
                    </a:p>
                    <a:p>
                      <a:pPr marL="0" marR="0" algn="ctr">
                        <a:spcBef>
                          <a:spcPts val="0"/>
                        </a:spcBef>
                        <a:spcAft>
                          <a:spcPts val="0"/>
                        </a:spcAft>
                      </a:pPr>
                      <a:r>
                        <a:rPr lang="en-US" sz="1600" dirty="0" smtClean="0">
                          <a:effectLst/>
                        </a:rPr>
                        <a:t>(</a:t>
                      </a:r>
                      <a:r>
                        <a:rPr lang="en-US" sz="1600" dirty="0">
                          <a:effectLst/>
                        </a:rPr>
                        <a:t>What students learned and what they didn't learn)</a:t>
                      </a:r>
                      <a:endParaRPr lang="en-US" sz="1600" dirty="0">
                        <a:effectLst/>
                        <a:latin typeface="Times New Roman"/>
                        <a:ea typeface="Times New Roman"/>
                      </a:endParaRPr>
                    </a:p>
                  </a:txBody>
                  <a:tcPr marL="61161" marR="61161" marT="0" marB="0">
                    <a:solidFill>
                      <a:schemeClr val="accent3"/>
                    </a:solidFill>
                  </a:tcPr>
                </a:tc>
                <a:tc>
                  <a:txBody>
                    <a:bodyPr/>
                    <a:lstStyle/>
                    <a:p>
                      <a:pPr marL="0" marR="0" algn="ctr">
                        <a:spcBef>
                          <a:spcPts val="0"/>
                        </a:spcBef>
                        <a:spcAft>
                          <a:spcPts val="0"/>
                        </a:spcAft>
                      </a:pPr>
                      <a:r>
                        <a:rPr lang="en-US" sz="1600" dirty="0">
                          <a:effectLst/>
                        </a:rPr>
                        <a:t>Action or Recommendation</a:t>
                      </a:r>
                      <a:endParaRPr lang="en-US" sz="1600" dirty="0">
                        <a:effectLst/>
                        <a:latin typeface="Times New Roman"/>
                        <a:ea typeface="Times New Roman"/>
                      </a:endParaRPr>
                    </a:p>
                  </a:txBody>
                  <a:tcPr marL="61161" marR="61161" marT="0" marB="0">
                    <a:solidFill>
                      <a:schemeClr val="accent3"/>
                    </a:solidFill>
                  </a:tcPr>
                </a:tc>
              </a:tr>
            </a:tbl>
          </a:graphicData>
        </a:graphic>
      </p:graphicFrame>
      <p:sp>
        <p:nvSpPr>
          <p:cNvPr id="4" name="Slide Number Placeholder 3"/>
          <p:cNvSpPr>
            <a:spLocks noGrp="1"/>
          </p:cNvSpPr>
          <p:nvPr>
            <p:ph type="sldNum" sz="quarter" idx="12"/>
          </p:nvPr>
        </p:nvSpPr>
        <p:spPr/>
        <p:txBody>
          <a:bodyPr/>
          <a:lstStyle/>
          <a:p>
            <a:fld id="{64539ED5-B375-4661-9A63-3F8E375F54B1}" type="slidenum">
              <a:rPr lang="en-US" smtClean="0"/>
              <a:pPr/>
              <a:t>15</a:t>
            </a:fld>
            <a:endParaRPr lang="en-US"/>
          </a:p>
        </p:txBody>
      </p:sp>
    </p:spTree>
    <p:extLst>
      <p:ext uri="{BB962C8B-B14F-4D97-AF65-F5344CB8AC3E}">
        <p14:creationId xmlns:p14="http://schemas.microsoft.com/office/powerpoint/2010/main" val="2365340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Rubric for Annual Review of Program/General Education Plans</a:t>
            </a:r>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16</a:t>
            </a:fld>
            <a:endParaRPr lang="en-US"/>
          </a:p>
        </p:txBody>
      </p:sp>
      <p:graphicFrame>
        <p:nvGraphicFramePr>
          <p:cNvPr id="5" name="Content Placeholder 4"/>
          <p:cNvGraphicFramePr>
            <a:graphicFrameLocks noGrp="1"/>
          </p:cNvGraphicFramePr>
          <p:nvPr>
            <p:ph idx="1"/>
          </p:nvPr>
        </p:nvGraphicFramePr>
        <p:xfrm>
          <a:off x="457200" y="2124172"/>
          <a:ext cx="8229600" cy="3935218"/>
        </p:xfrm>
        <a:graphic>
          <a:graphicData uri="http://schemas.openxmlformats.org/drawingml/2006/table">
            <a:tbl>
              <a:tblPr firstRow="1" firstCol="1" bandRow="1"/>
              <a:tblGrid>
                <a:gridCol w="927362"/>
                <a:gridCol w="608029"/>
                <a:gridCol w="1466457"/>
                <a:gridCol w="1466457"/>
                <a:gridCol w="1466457"/>
                <a:gridCol w="2294838"/>
              </a:tblGrid>
              <a:tr h="536621">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Performance Criteria</a:t>
                      </a:r>
                      <a:endParaRPr lang="en-US" sz="1000" dirty="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a:ea typeface="Times New Roman"/>
                          <a:cs typeface="Times New Roman"/>
                        </a:rPr>
                        <a:t>No Evidence</a:t>
                      </a:r>
                      <a:endParaRPr lang="en-US" sz="1000">
                        <a:effectLst/>
                        <a:latin typeface="Calibri"/>
                        <a:ea typeface="Times New Roman"/>
                        <a:cs typeface="Times New Roman"/>
                      </a:endParaRPr>
                    </a:p>
                    <a:p>
                      <a:pPr marL="0" marR="0" algn="ctr">
                        <a:lnSpc>
                          <a:spcPct val="115000"/>
                        </a:lnSpc>
                        <a:spcBef>
                          <a:spcPts val="0"/>
                        </a:spcBef>
                        <a:spcAft>
                          <a:spcPts val="0"/>
                        </a:spcAft>
                      </a:pPr>
                      <a:r>
                        <a:rPr lang="en-US" sz="1000" b="1">
                          <a:effectLst/>
                          <a:latin typeface="Calibri"/>
                          <a:ea typeface="Times New Roman"/>
                          <a:cs typeface="Times New Roman"/>
                        </a:rPr>
                        <a:t>0</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a:ea typeface="Times New Roman"/>
                          <a:cs typeface="Times New Roman"/>
                        </a:rPr>
                        <a:t>Emerging</a:t>
                      </a:r>
                      <a:endParaRPr lang="en-US" sz="1000">
                        <a:effectLst/>
                        <a:latin typeface="Calibri"/>
                        <a:ea typeface="Times New Roman"/>
                        <a:cs typeface="Times New Roman"/>
                      </a:endParaRPr>
                    </a:p>
                    <a:p>
                      <a:pPr marL="0" marR="0" algn="ctr">
                        <a:lnSpc>
                          <a:spcPct val="115000"/>
                        </a:lnSpc>
                        <a:spcBef>
                          <a:spcPts val="0"/>
                        </a:spcBef>
                        <a:spcAft>
                          <a:spcPts val="0"/>
                        </a:spcAft>
                      </a:pPr>
                      <a:r>
                        <a:rPr lang="en-US" sz="1000" b="1">
                          <a:effectLst/>
                          <a:latin typeface="Calibri"/>
                          <a:ea typeface="Times New Roman"/>
                          <a:cs typeface="Times New Roman"/>
                        </a:rPr>
                        <a:t>1</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a:ea typeface="Times New Roman"/>
                          <a:cs typeface="Times New Roman"/>
                        </a:rPr>
                        <a:t>Developing</a:t>
                      </a:r>
                      <a:endParaRPr lang="en-US" sz="1000">
                        <a:effectLst/>
                        <a:latin typeface="Calibri"/>
                        <a:ea typeface="Times New Roman"/>
                        <a:cs typeface="Times New Roman"/>
                      </a:endParaRPr>
                    </a:p>
                    <a:p>
                      <a:pPr marL="0" marR="0" algn="ctr">
                        <a:lnSpc>
                          <a:spcPct val="115000"/>
                        </a:lnSpc>
                        <a:spcBef>
                          <a:spcPts val="0"/>
                        </a:spcBef>
                        <a:spcAft>
                          <a:spcPts val="0"/>
                        </a:spcAft>
                      </a:pPr>
                      <a:r>
                        <a:rPr lang="en-US" sz="1000" b="1">
                          <a:effectLst/>
                          <a:latin typeface="Calibri"/>
                          <a:ea typeface="Times New Roman"/>
                          <a:cs typeface="Times New Roman"/>
                        </a:rPr>
                        <a:t>2</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a:ea typeface="Times New Roman"/>
                          <a:cs typeface="Times New Roman"/>
                        </a:rPr>
                        <a:t>Achieving</a:t>
                      </a:r>
                      <a:endParaRPr lang="en-US" sz="1000">
                        <a:effectLst/>
                        <a:latin typeface="Calibri"/>
                        <a:ea typeface="Times New Roman"/>
                        <a:cs typeface="Times New Roman"/>
                      </a:endParaRPr>
                    </a:p>
                    <a:p>
                      <a:pPr marL="0" marR="0" algn="ctr">
                        <a:lnSpc>
                          <a:spcPct val="115000"/>
                        </a:lnSpc>
                        <a:spcBef>
                          <a:spcPts val="0"/>
                        </a:spcBef>
                        <a:spcAft>
                          <a:spcPts val="0"/>
                        </a:spcAft>
                      </a:pPr>
                      <a:r>
                        <a:rPr lang="en-US" sz="1000" b="1">
                          <a:effectLst/>
                          <a:latin typeface="Calibri"/>
                          <a:ea typeface="Times New Roman"/>
                          <a:cs typeface="Times New Roman"/>
                        </a:rPr>
                        <a:t>3</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a:ea typeface="Times New Roman"/>
                          <a:cs typeface="Times New Roman"/>
                        </a:rPr>
                        <a:t>Comments</a:t>
                      </a:r>
                      <a:endParaRPr lang="en-US" sz="1000">
                        <a:effectLst/>
                        <a:latin typeface="Calibri"/>
                        <a:ea typeface="Times New Roman"/>
                        <a:cs typeface="Times New Roman"/>
                      </a:endParaRPr>
                    </a:p>
                    <a:p>
                      <a:pPr marL="0" marR="0" algn="ctr">
                        <a:lnSpc>
                          <a:spcPct val="115000"/>
                        </a:lnSpc>
                        <a:spcBef>
                          <a:spcPts val="0"/>
                        </a:spcBef>
                        <a:spcAft>
                          <a:spcPts val="0"/>
                        </a:spcAft>
                      </a:pPr>
                      <a:r>
                        <a:rPr lang="en-US" sz="1000" b="1">
                          <a:effectLst/>
                          <a:latin typeface="Calibri"/>
                          <a:ea typeface="Times New Roman"/>
                          <a:cs typeface="Times New Roman"/>
                        </a:rPr>
                        <a:t> </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5494">
                <a:tc>
                  <a:txBody>
                    <a:bodyPr/>
                    <a:lstStyle/>
                    <a:p>
                      <a:pPr marL="0" marR="0">
                        <a:lnSpc>
                          <a:spcPct val="115000"/>
                        </a:lnSpc>
                        <a:spcBef>
                          <a:spcPts val="0"/>
                        </a:spcBef>
                        <a:spcAft>
                          <a:spcPts val="0"/>
                        </a:spcAft>
                      </a:pPr>
                      <a:r>
                        <a:rPr lang="en-US" sz="1000" b="1">
                          <a:effectLst/>
                          <a:latin typeface="Calibri"/>
                          <a:ea typeface="Times New Roman"/>
                          <a:cs typeface="Times New Roman"/>
                        </a:rPr>
                        <a:t>Program Outcomes</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Competencies/program outcomes are unclear</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Over 50% discipline/program outcomes are clear and understandable</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Over 75%competencies/</a:t>
                      </a:r>
                    </a:p>
                    <a:p>
                      <a:pPr marL="0" marR="0">
                        <a:lnSpc>
                          <a:spcPct val="115000"/>
                        </a:lnSpc>
                        <a:spcBef>
                          <a:spcPts val="0"/>
                        </a:spcBef>
                        <a:spcAft>
                          <a:spcPts val="0"/>
                        </a:spcAft>
                      </a:pPr>
                      <a:r>
                        <a:rPr lang="en-US" sz="1000">
                          <a:effectLst/>
                          <a:latin typeface="Calibri"/>
                          <a:ea typeface="Times New Roman"/>
                          <a:cs typeface="Times New Roman"/>
                        </a:rPr>
                        <a:t>program outcomes are clear and understandable</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5494">
                <a:tc>
                  <a:txBody>
                    <a:bodyPr/>
                    <a:lstStyle/>
                    <a:p>
                      <a:pPr marL="0" marR="0">
                        <a:lnSpc>
                          <a:spcPct val="115000"/>
                        </a:lnSpc>
                        <a:spcBef>
                          <a:spcPts val="0"/>
                        </a:spcBef>
                        <a:spcAft>
                          <a:spcPts val="0"/>
                        </a:spcAft>
                      </a:pPr>
                      <a:r>
                        <a:rPr lang="en-US" sz="1000" b="1">
                          <a:effectLst/>
                          <a:latin typeface="Calibri"/>
                          <a:ea typeface="Times New Roman"/>
                          <a:cs typeface="Times New Roman"/>
                        </a:rPr>
                        <a:t>Measurement</a:t>
                      </a:r>
                      <a:endParaRPr lang="en-US" sz="1000">
                        <a:effectLst/>
                        <a:latin typeface="Calibri"/>
                        <a:ea typeface="Times New Roman"/>
                        <a:cs typeface="Times New Roman"/>
                      </a:endParaRPr>
                    </a:p>
                    <a:p>
                      <a:pPr marL="0" marR="0">
                        <a:lnSpc>
                          <a:spcPct val="115000"/>
                        </a:lnSpc>
                        <a:spcBef>
                          <a:spcPts val="0"/>
                        </a:spcBef>
                        <a:spcAft>
                          <a:spcPts val="0"/>
                        </a:spcAft>
                      </a:pPr>
                      <a:r>
                        <a:rPr lang="en-US" sz="1000" b="1">
                          <a:effectLst/>
                          <a:latin typeface="Calibri"/>
                          <a:ea typeface="Times New Roman"/>
                          <a:cs typeface="Times New Roman"/>
                        </a:rPr>
                        <a:t>Tools</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Measurement tool is not clear on answering the “Who, What, How, and When”</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Measurement tool is over 75%  clear on answering the “Who, What, How, and When”</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Measurement tool clearly answers the “Who, What, How, and When”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5494">
                <a:tc>
                  <a:txBody>
                    <a:bodyPr/>
                    <a:lstStyle/>
                    <a:p>
                      <a:pPr marL="0" marR="0">
                        <a:lnSpc>
                          <a:spcPct val="115000"/>
                        </a:lnSpc>
                        <a:spcBef>
                          <a:spcPts val="0"/>
                        </a:spcBef>
                        <a:spcAft>
                          <a:spcPts val="0"/>
                        </a:spcAft>
                      </a:pPr>
                      <a:r>
                        <a:rPr lang="en-US" sz="1000" b="1">
                          <a:effectLst/>
                          <a:highlight>
                            <a:srgbClr val="FFFF00"/>
                          </a:highlight>
                          <a:latin typeface="Calibri"/>
                          <a:ea typeface="Times New Roman"/>
                          <a:cs typeface="Times New Roman"/>
                        </a:rPr>
                        <a:t>Measurement</a:t>
                      </a:r>
                      <a:endParaRPr lang="en-US" sz="1000">
                        <a:effectLst/>
                        <a:latin typeface="Calibri"/>
                        <a:ea typeface="Times New Roman"/>
                        <a:cs typeface="Times New Roman"/>
                      </a:endParaRPr>
                    </a:p>
                    <a:p>
                      <a:pPr marL="0" marR="0">
                        <a:lnSpc>
                          <a:spcPct val="115000"/>
                        </a:lnSpc>
                        <a:spcBef>
                          <a:spcPts val="0"/>
                        </a:spcBef>
                        <a:spcAft>
                          <a:spcPts val="0"/>
                        </a:spcAft>
                      </a:pPr>
                      <a:r>
                        <a:rPr lang="en-US" sz="1000" b="1">
                          <a:effectLst/>
                          <a:highlight>
                            <a:srgbClr val="FFFF00"/>
                          </a:highlight>
                          <a:latin typeface="Calibri"/>
                          <a:ea typeface="Times New Roman"/>
                          <a:cs typeface="Times New Roman"/>
                        </a:rPr>
                        <a:t>Styles</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highlight>
                            <a:srgbClr val="FFFF00"/>
                          </a:highlight>
                          <a:latin typeface="Calibri"/>
                          <a:ea typeface="Times New Roman"/>
                          <a:cs typeface="Times New Roman"/>
                        </a:rPr>
                        <a:t> </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highlight>
                            <a:srgbClr val="FFFF00"/>
                          </a:highlight>
                          <a:latin typeface="Calibri"/>
                          <a:ea typeface="Times New Roman"/>
                          <a:cs typeface="Times New Roman"/>
                        </a:rPr>
                        <a:t>Competencies/Outcomes only have indirect measures</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highlight>
                            <a:srgbClr val="FFFF00"/>
                          </a:highlight>
                          <a:latin typeface="Calibri"/>
                          <a:ea typeface="Times New Roman"/>
                          <a:cs typeface="Times New Roman"/>
                        </a:rPr>
                        <a:t>Competencies/Outcomes only have direct measures</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highlight>
                            <a:srgbClr val="FFFF00"/>
                          </a:highlight>
                          <a:latin typeface="Calibri"/>
                          <a:ea typeface="Times New Roman"/>
                          <a:cs typeface="Times New Roman"/>
                        </a:rPr>
                        <a:t>Competencies/Outcomes have direct and indirect measures</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FF0000"/>
                          </a:solidFill>
                          <a:effectLst/>
                          <a:highlight>
                            <a:srgbClr val="FFFF00"/>
                          </a:highlight>
                          <a:latin typeface="Calibri"/>
                          <a:ea typeface="Times New Roman"/>
                          <a:cs typeface="Times New Roman"/>
                        </a:rPr>
                        <a:t>*Faculty Please note that you will NOT be scored on this criteria this year, but it will be applicable for the 2014-2015 academic year!</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5494">
                <a:tc>
                  <a:txBody>
                    <a:bodyPr/>
                    <a:lstStyle/>
                    <a:p>
                      <a:pPr marL="0" marR="0">
                        <a:lnSpc>
                          <a:spcPct val="115000"/>
                        </a:lnSpc>
                        <a:spcBef>
                          <a:spcPts val="0"/>
                        </a:spcBef>
                        <a:spcAft>
                          <a:spcPts val="0"/>
                        </a:spcAft>
                      </a:pPr>
                      <a:r>
                        <a:rPr lang="en-US" sz="1000" b="1" dirty="0">
                          <a:effectLst/>
                          <a:latin typeface="Calibri"/>
                          <a:ea typeface="Times New Roman"/>
                          <a:cs typeface="Times New Roman"/>
                        </a:rPr>
                        <a:t>Measurement</a:t>
                      </a:r>
                      <a:endParaRPr lang="en-US" sz="1000" dirty="0">
                        <a:effectLst/>
                        <a:latin typeface="Calibri"/>
                        <a:ea typeface="Times New Roman"/>
                        <a:cs typeface="Times New Roman"/>
                      </a:endParaRPr>
                    </a:p>
                    <a:p>
                      <a:pPr marL="0" marR="0">
                        <a:lnSpc>
                          <a:spcPct val="115000"/>
                        </a:lnSpc>
                        <a:spcBef>
                          <a:spcPts val="0"/>
                        </a:spcBef>
                        <a:spcAft>
                          <a:spcPts val="0"/>
                        </a:spcAft>
                      </a:pPr>
                      <a:r>
                        <a:rPr lang="en-US" sz="1000" b="1" dirty="0">
                          <a:effectLst/>
                          <a:latin typeface="Calibri"/>
                          <a:ea typeface="Times New Roman"/>
                          <a:cs typeface="Times New Roman"/>
                        </a:rPr>
                        <a:t>Goal (Expected Results)</a:t>
                      </a:r>
                      <a:endParaRPr lang="en-US" sz="1000" dirty="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Measurement goal is not clearly stated and is not obtainable</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Measurement goal is either not  obtainable  or not clearly stated</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Measurement goal is clearly stated and obtainable</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621">
                <a:tc>
                  <a:txBody>
                    <a:bodyPr/>
                    <a:lstStyle/>
                    <a:p>
                      <a:pPr marL="0" marR="0">
                        <a:lnSpc>
                          <a:spcPct val="115000"/>
                        </a:lnSpc>
                        <a:spcBef>
                          <a:spcPts val="0"/>
                        </a:spcBef>
                        <a:spcAft>
                          <a:spcPts val="0"/>
                        </a:spcAft>
                      </a:pPr>
                      <a:r>
                        <a:rPr lang="en-US" sz="1000" b="1">
                          <a:effectLst/>
                          <a:latin typeface="Calibri"/>
                          <a:ea typeface="Times New Roman"/>
                          <a:cs typeface="Times New Roman"/>
                        </a:rPr>
                        <a:t>Findings (Actual Results)</a:t>
                      </a:r>
                      <a:endParaRPr lang="en-US" sz="1000">
                        <a:effectLst/>
                        <a:latin typeface="Calibri"/>
                        <a:ea typeface="Times New Roman"/>
                        <a:cs typeface="Times New Roman"/>
                      </a:endParaRP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There are no actual results for all of the measurement goals.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There are over 50%  actual results for all the measurement goals.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There are 75% of results for all measurement goals.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a:t>
                      </a:r>
                    </a:p>
                  </a:txBody>
                  <a:tcPr marL="63631" marR="63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33905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03750879"/>
              </p:ext>
            </p:extLst>
          </p:nvPr>
        </p:nvGraphicFramePr>
        <p:xfrm>
          <a:off x="609600" y="1708246"/>
          <a:ext cx="8077200" cy="4716512"/>
        </p:xfrm>
        <a:graphic>
          <a:graphicData uri="http://schemas.openxmlformats.org/drawingml/2006/table">
            <a:tbl>
              <a:tblPr firstRow="1" firstCol="1" bandRow="1"/>
              <a:tblGrid>
                <a:gridCol w="990600"/>
                <a:gridCol w="609600"/>
                <a:gridCol w="1524000"/>
                <a:gridCol w="1371600"/>
                <a:gridCol w="1524000"/>
                <a:gridCol w="2057400"/>
              </a:tblGrid>
              <a:tr h="411451">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Performance Criteria</a:t>
                      </a:r>
                      <a:endParaRPr lang="en-US" sz="1000" dirty="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No Evidence</a:t>
                      </a:r>
                      <a:endParaRPr lang="en-US" sz="1000" dirty="0">
                        <a:effectLst/>
                        <a:latin typeface="Calibri"/>
                        <a:ea typeface="Times New Roman"/>
                        <a:cs typeface="Times New Roman"/>
                      </a:endParaRPr>
                    </a:p>
                    <a:p>
                      <a:pPr marL="0" marR="0" algn="ctr">
                        <a:lnSpc>
                          <a:spcPct val="115000"/>
                        </a:lnSpc>
                        <a:spcBef>
                          <a:spcPts val="0"/>
                        </a:spcBef>
                        <a:spcAft>
                          <a:spcPts val="0"/>
                        </a:spcAft>
                      </a:pPr>
                      <a:r>
                        <a:rPr lang="en-US" sz="1000" b="1" dirty="0">
                          <a:effectLst/>
                          <a:latin typeface="Calibri"/>
                          <a:ea typeface="Times New Roman"/>
                          <a:cs typeface="Times New Roman"/>
                        </a:rPr>
                        <a:t>0</a:t>
                      </a:r>
                      <a:endParaRPr lang="en-US" sz="1000" dirty="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Emerging</a:t>
                      </a:r>
                      <a:endParaRPr lang="en-US" sz="1000" dirty="0">
                        <a:effectLst/>
                        <a:latin typeface="Calibri"/>
                        <a:ea typeface="Times New Roman"/>
                        <a:cs typeface="Times New Roman"/>
                      </a:endParaRPr>
                    </a:p>
                    <a:p>
                      <a:pPr marL="0" marR="0" algn="ctr">
                        <a:lnSpc>
                          <a:spcPct val="115000"/>
                        </a:lnSpc>
                        <a:spcBef>
                          <a:spcPts val="0"/>
                        </a:spcBef>
                        <a:spcAft>
                          <a:spcPts val="0"/>
                        </a:spcAft>
                      </a:pPr>
                      <a:r>
                        <a:rPr lang="en-US" sz="1000" b="1" dirty="0">
                          <a:effectLst/>
                          <a:latin typeface="Calibri"/>
                          <a:ea typeface="Times New Roman"/>
                          <a:cs typeface="Times New Roman"/>
                        </a:rPr>
                        <a:t>1</a:t>
                      </a:r>
                      <a:endParaRPr lang="en-US" sz="1000" dirty="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effectLst/>
                          <a:latin typeface="Calibri"/>
                          <a:ea typeface="Times New Roman"/>
                          <a:cs typeface="Times New Roman"/>
                        </a:rPr>
                        <a:t>Developing</a:t>
                      </a:r>
                      <a:endParaRPr lang="en-US" sz="1000" dirty="0">
                        <a:effectLst/>
                        <a:latin typeface="Calibri"/>
                        <a:ea typeface="Times New Roman"/>
                        <a:cs typeface="Times New Roman"/>
                      </a:endParaRPr>
                    </a:p>
                    <a:p>
                      <a:pPr marL="0" marR="0" algn="ctr">
                        <a:lnSpc>
                          <a:spcPct val="115000"/>
                        </a:lnSpc>
                        <a:spcBef>
                          <a:spcPts val="0"/>
                        </a:spcBef>
                        <a:spcAft>
                          <a:spcPts val="0"/>
                        </a:spcAft>
                      </a:pPr>
                      <a:r>
                        <a:rPr lang="en-US" sz="1000" b="1" dirty="0">
                          <a:effectLst/>
                          <a:latin typeface="Calibri"/>
                          <a:ea typeface="Times New Roman"/>
                          <a:cs typeface="Times New Roman"/>
                        </a:rPr>
                        <a:t>2</a:t>
                      </a:r>
                      <a:endParaRPr lang="en-US" sz="1000" dirty="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a:ea typeface="Times New Roman"/>
                          <a:cs typeface="Times New Roman"/>
                        </a:rPr>
                        <a:t>Achieving</a:t>
                      </a:r>
                      <a:endParaRPr lang="en-US" sz="1000">
                        <a:effectLst/>
                        <a:latin typeface="Calibri"/>
                        <a:ea typeface="Times New Roman"/>
                        <a:cs typeface="Times New Roman"/>
                      </a:endParaRPr>
                    </a:p>
                    <a:p>
                      <a:pPr marL="0" marR="0" algn="ctr">
                        <a:lnSpc>
                          <a:spcPct val="115000"/>
                        </a:lnSpc>
                        <a:spcBef>
                          <a:spcPts val="0"/>
                        </a:spcBef>
                        <a:spcAft>
                          <a:spcPts val="0"/>
                        </a:spcAft>
                      </a:pPr>
                      <a:r>
                        <a:rPr lang="en-US" sz="1000" b="1">
                          <a:effectLst/>
                          <a:latin typeface="Calibri"/>
                          <a:ea typeface="Times New Roman"/>
                          <a:cs typeface="Times New Roman"/>
                        </a:rPr>
                        <a:t>3</a:t>
                      </a:r>
                      <a:endParaRPr lang="en-US" sz="100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effectLst/>
                          <a:latin typeface="Calibri"/>
                          <a:ea typeface="Times New Roman"/>
                          <a:cs typeface="Times New Roman"/>
                        </a:rPr>
                        <a:t>Comments</a:t>
                      </a:r>
                      <a:endParaRPr lang="en-US" sz="1000">
                        <a:effectLst/>
                        <a:latin typeface="Calibri"/>
                        <a:ea typeface="Times New Roman"/>
                        <a:cs typeface="Times New Roman"/>
                      </a:endParaRPr>
                    </a:p>
                    <a:p>
                      <a:pPr marL="0" marR="0" algn="ctr">
                        <a:lnSpc>
                          <a:spcPct val="115000"/>
                        </a:lnSpc>
                        <a:spcBef>
                          <a:spcPts val="0"/>
                        </a:spcBef>
                        <a:spcAft>
                          <a:spcPts val="0"/>
                        </a:spcAft>
                      </a:pPr>
                      <a:r>
                        <a:rPr lang="en-US" sz="1000" b="1">
                          <a:effectLst/>
                          <a:latin typeface="Calibri"/>
                          <a:ea typeface="Times New Roman"/>
                          <a:cs typeface="Times New Roman"/>
                        </a:rPr>
                        <a:t> </a:t>
                      </a:r>
                      <a:endParaRPr lang="en-US" sz="100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4354">
                <a:tc>
                  <a:txBody>
                    <a:bodyPr/>
                    <a:lstStyle/>
                    <a:p>
                      <a:pPr marL="0" marR="0">
                        <a:lnSpc>
                          <a:spcPct val="115000"/>
                        </a:lnSpc>
                        <a:spcBef>
                          <a:spcPts val="0"/>
                        </a:spcBef>
                        <a:spcAft>
                          <a:spcPts val="0"/>
                        </a:spcAft>
                      </a:pPr>
                      <a:r>
                        <a:rPr lang="en-US" sz="1000" b="1">
                          <a:effectLst/>
                          <a:latin typeface="Calibri"/>
                          <a:ea typeface="Times New Roman"/>
                          <a:cs typeface="Times New Roman"/>
                        </a:rPr>
                        <a:t>Analysis of the Results</a:t>
                      </a:r>
                      <a:endParaRPr lang="en-US" sz="100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Analysis states the relationship between actual and expected results</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Analysis states the relationship between actual and expected results and describes what it means</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Analysis states the relationship between actual and expected results and describes what it means. Strengths and opportunities for improvement are identified</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5805">
                <a:tc>
                  <a:txBody>
                    <a:bodyPr/>
                    <a:lstStyle/>
                    <a:p>
                      <a:pPr marL="0" marR="0">
                        <a:lnSpc>
                          <a:spcPct val="115000"/>
                        </a:lnSpc>
                        <a:spcBef>
                          <a:spcPts val="0"/>
                        </a:spcBef>
                        <a:spcAft>
                          <a:spcPts val="0"/>
                        </a:spcAft>
                      </a:pPr>
                      <a:r>
                        <a:rPr lang="en-US" sz="1000" b="1">
                          <a:effectLst/>
                          <a:latin typeface="Calibri"/>
                          <a:ea typeface="Times New Roman"/>
                          <a:cs typeface="Times New Roman"/>
                        </a:rPr>
                        <a:t>Recommended Action(s)</a:t>
                      </a:r>
                      <a:endParaRPr lang="en-US" sz="100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Outcomes have actions identified</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Outcomes showing concerns have recommended actions listed</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Outcomes showing concerns have detailed recommended actions assigned to individuals to be accomplished by a given date.</a:t>
                      </a:r>
                    </a:p>
                    <a:p>
                      <a:pPr marL="0" marR="0">
                        <a:lnSpc>
                          <a:spcPct val="115000"/>
                        </a:lnSpc>
                        <a:spcBef>
                          <a:spcPts val="0"/>
                        </a:spcBef>
                        <a:spcAft>
                          <a:spcPts val="0"/>
                        </a:spcAft>
                      </a:pPr>
                      <a:r>
                        <a:rPr lang="en-US" sz="1000" dirty="0">
                          <a:effectLst/>
                          <a:latin typeface="Calibri"/>
                          <a:ea typeface="Times New Roman"/>
                          <a:cs typeface="Times New Roman"/>
                        </a:rPr>
                        <a:t>Data analysis is interpreted to justify recommended actions.</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053">
                <a:tc>
                  <a:txBody>
                    <a:bodyPr/>
                    <a:lstStyle/>
                    <a:p>
                      <a:pPr marL="0" marR="0">
                        <a:lnSpc>
                          <a:spcPct val="115000"/>
                        </a:lnSpc>
                        <a:spcBef>
                          <a:spcPts val="0"/>
                        </a:spcBef>
                        <a:spcAft>
                          <a:spcPts val="0"/>
                        </a:spcAft>
                      </a:pPr>
                      <a:r>
                        <a:rPr lang="en-US" sz="1000" b="1" dirty="0">
                          <a:effectLst/>
                          <a:latin typeface="Calibri"/>
                          <a:ea typeface="Times New Roman"/>
                          <a:cs typeface="Times New Roman"/>
                        </a:rPr>
                        <a:t>Results of Last Year’s Recommended Actions</a:t>
                      </a:r>
                      <a:endParaRPr lang="en-US" sz="1000" dirty="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 </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Some actions implemented </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Times New Roman"/>
                          <a:cs typeface="Times New Roman"/>
                        </a:rPr>
                        <a:t>All actions implemented</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All actions implemented as assigned and completed on time. Analysis of effectiveness included.</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Calibri"/>
                          <a:ea typeface="Times New Roman"/>
                          <a:cs typeface="Times New Roman"/>
                        </a:rPr>
                        <a:t> </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50">
                <a:tc>
                  <a:txBody>
                    <a:bodyPr/>
                    <a:lstStyle/>
                    <a:p>
                      <a:pPr marL="0" marR="0">
                        <a:lnSpc>
                          <a:spcPct val="115000"/>
                        </a:lnSpc>
                        <a:spcBef>
                          <a:spcPts val="0"/>
                        </a:spcBef>
                        <a:spcAft>
                          <a:spcPts val="0"/>
                        </a:spcAft>
                      </a:pPr>
                      <a:r>
                        <a:rPr lang="en-US" sz="1000" b="1">
                          <a:effectLst/>
                          <a:latin typeface="Calibri"/>
                          <a:ea typeface="Times New Roman"/>
                          <a:cs typeface="Times New Roman"/>
                        </a:rPr>
                        <a:t>Strengths</a:t>
                      </a:r>
                      <a:endParaRPr lang="en-US" sz="100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nSpc>
                          <a:spcPct val="115000"/>
                        </a:lnSpc>
                        <a:spcBef>
                          <a:spcPts val="0"/>
                        </a:spcBef>
                        <a:spcAft>
                          <a:spcPts val="0"/>
                        </a:spcAft>
                      </a:pPr>
                      <a:r>
                        <a:rPr lang="en-US" sz="1000" dirty="0">
                          <a:effectLst/>
                          <a:latin typeface="Calibri"/>
                          <a:ea typeface="Times New Roman"/>
                          <a:cs typeface="Times New Roman"/>
                        </a:rPr>
                        <a:t> </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150">
                <a:tc>
                  <a:txBody>
                    <a:bodyPr/>
                    <a:lstStyle/>
                    <a:p>
                      <a:pPr marL="0" marR="0">
                        <a:lnSpc>
                          <a:spcPct val="115000"/>
                        </a:lnSpc>
                        <a:spcBef>
                          <a:spcPts val="0"/>
                        </a:spcBef>
                        <a:spcAft>
                          <a:spcPts val="0"/>
                        </a:spcAft>
                      </a:pPr>
                      <a:r>
                        <a:rPr lang="en-US" sz="1000" b="1" dirty="0">
                          <a:effectLst/>
                          <a:latin typeface="Calibri"/>
                          <a:ea typeface="Times New Roman"/>
                          <a:cs typeface="Times New Roman"/>
                        </a:rPr>
                        <a:t>Opportunities</a:t>
                      </a:r>
                      <a:endParaRPr lang="en-US" sz="1000" dirty="0">
                        <a:effectLst/>
                        <a:latin typeface="Calibri"/>
                        <a:ea typeface="Times New Roman"/>
                        <a:cs typeface="Times New Roman"/>
                      </a:endParaRP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nSpc>
                          <a:spcPct val="115000"/>
                        </a:lnSpc>
                        <a:spcBef>
                          <a:spcPts val="0"/>
                        </a:spcBef>
                        <a:spcAft>
                          <a:spcPts val="0"/>
                        </a:spcAft>
                      </a:pPr>
                      <a:r>
                        <a:rPr lang="en-US" sz="1000" dirty="0">
                          <a:effectLst/>
                          <a:latin typeface="Calibri"/>
                          <a:ea typeface="Times New Roman"/>
                          <a:cs typeface="Times New Roman"/>
                        </a:rPr>
                        <a:t> </a:t>
                      </a:r>
                    </a:p>
                  </a:txBody>
                  <a:tcPr marL="48789" marR="487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64539ED5-B375-4661-9A63-3F8E375F54B1}" type="slidenum">
              <a:rPr lang="en-US" smtClean="0"/>
              <a:pPr/>
              <a:t>17</a:t>
            </a:fld>
            <a:endParaRPr lang="en-US"/>
          </a:p>
        </p:txBody>
      </p:sp>
    </p:spTree>
    <p:extLst>
      <p:ext uri="{BB962C8B-B14F-4D97-AF65-F5344CB8AC3E}">
        <p14:creationId xmlns:p14="http://schemas.microsoft.com/office/powerpoint/2010/main" val="179510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Direct Measures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Instruments in which students demonstrate what they have achieved or learned related to explicitly stated learning outcomes. All involve the evaluation of actual student performance vis-à-vis stated learning outcomes.</a:t>
            </a:r>
          </a:p>
          <a:p>
            <a:pPr lvl="1"/>
            <a:r>
              <a:rPr lang="en-US" dirty="0" smtClean="0"/>
              <a:t>Standardized </a:t>
            </a:r>
            <a:r>
              <a:rPr lang="en-US" dirty="0"/>
              <a:t>tests</a:t>
            </a:r>
          </a:p>
          <a:p>
            <a:pPr lvl="1"/>
            <a:r>
              <a:rPr lang="en-US" dirty="0" smtClean="0"/>
              <a:t>Locally </a:t>
            </a:r>
            <a:r>
              <a:rPr lang="en-US" dirty="0"/>
              <a:t>developed tests</a:t>
            </a:r>
          </a:p>
          <a:p>
            <a:pPr lvl="1"/>
            <a:r>
              <a:rPr lang="en-US" dirty="0" smtClean="0"/>
              <a:t>Essay </a:t>
            </a:r>
            <a:r>
              <a:rPr lang="en-US" dirty="0"/>
              <a:t>tests</a:t>
            </a:r>
          </a:p>
          <a:p>
            <a:pPr lvl="1"/>
            <a:r>
              <a:rPr lang="en-US" dirty="0" smtClean="0"/>
              <a:t>Projects</a:t>
            </a:r>
            <a:endParaRPr lang="en-US" dirty="0"/>
          </a:p>
          <a:p>
            <a:pPr lvl="1"/>
            <a:r>
              <a:rPr lang="en-US" dirty="0" smtClean="0"/>
              <a:t>Juried </a:t>
            </a:r>
            <a:r>
              <a:rPr lang="en-US" dirty="0"/>
              <a:t>exhibits</a:t>
            </a:r>
          </a:p>
          <a:p>
            <a:pPr lvl="1"/>
            <a:r>
              <a:rPr lang="en-US" dirty="0" smtClean="0"/>
              <a:t>Oral </a:t>
            </a:r>
            <a:r>
              <a:rPr lang="en-US" dirty="0"/>
              <a:t>presentations</a:t>
            </a:r>
          </a:p>
          <a:p>
            <a:pPr lvl="1"/>
            <a:r>
              <a:rPr lang="en-US" dirty="0"/>
              <a:t>P</a:t>
            </a:r>
            <a:r>
              <a:rPr lang="en-US" dirty="0" smtClean="0"/>
              <a:t>erformance </a:t>
            </a:r>
            <a:r>
              <a:rPr lang="en-US" dirty="0"/>
              <a:t>in </a:t>
            </a:r>
            <a:r>
              <a:rPr lang="en-US" dirty="0" smtClean="0"/>
              <a:t>internship</a:t>
            </a:r>
          </a:p>
          <a:p>
            <a:r>
              <a:rPr lang="en-US" sz="1800" dirty="0">
                <a:hlinkClick r:id="rId2"/>
              </a:rPr>
              <a:t>http://</a:t>
            </a:r>
            <a:r>
              <a:rPr lang="en-US" sz="1800" dirty="0" smtClean="0">
                <a:hlinkClick r:id="rId2"/>
              </a:rPr>
              <a:t>www.uta.edu/ctle/assessment/direct-indirect.php</a:t>
            </a:r>
            <a:endParaRPr lang="en-US" sz="1800" dirty="0" smtClean="0"/>
          </a:p>
          <a:p>
            <a:endParaRPr lang="en-US" sz="1800"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18</a:t>
            </a:fld>
            <a:endParaRPr lang="en-US"/>
          </a:p>
        </p:txBody>
      </p:sp>
    </p:spTree>
    <p:extLst>
      <p:ext uri="{BB962C8B-B14F-4D97-AF65-F5344CB8AC3E}">
        <p14:creationId xmlns:p14="http://schemas.microsoft.com/office/powerpoint/2010/main" val="2531365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Measures</a:t>
            </a:r>
            <a:endParaRPr lang="en-US" dirty="0"/>
          </a:p>
        </p:txBody>
      </p:sp>
      <p:sp>
        <p:nvSpPr>
          <p:cNvPr id="3" name="Content Placeholder 2"/>
          <p:cNvSpPr>
            <a:spLocks noGrp="1"/>
          </p:cNvSpPr>
          <p:nvPr>
            <p:ph idx="1"/>
          </p:nvPr>
        </p:nvSpPr>
        <p:spPr/>
        <p:txBody>
          <a:bodyPr>
            <a:normAutofit/>
          </a:bodyPr>
          <a:lstStyle/>
          <a:p>
            <a:r>
              <a:rPr lang="en-US" dirty="0">
                <a:solidFill>
                  <a:srgbClr val="000000"/>
                </a:solidFill>
                <a:latin typeface="Times New Roman"/>
              </a:rPr>
              <a:t>Measures which rely on perceptions or opinions about student learning.</a:t>
            </a:r>
          </a:p>
          <a:p>
            <a:pPr lvl="1"/>
            <a:r>
              <a:rPr lang="en-US" dirty="0" smtClean="0">
                <a:solidFill>
                  <a:srgbClr val="000000"/>
                </a:solidFill>
                <a:latin typeface="Times New Roman"/>
              </a:rPr>
              <a:t>Surveys </a:t>
            </a:r>
            <a:r>
              <a:rPr lang="en-US" dirty="0">
                <a:solidFill>
                  <a:srgbClr val="000000"/>
                </a:solidFill>
                <a:latin typeface="Times New Roman"/>
              </a:rPr>
              <a:t>(employer, alumni, student)</a:t>
            </a:r>
          </a:p>
          <a:p>
            <a:pPr lvl="1"/>
            <a:r>
              <a:rPr lang="en-US" dirty="0" smtClean="0">
                <a:solidFill>
                  <a:srgbClr val="000000"/>
                </a:solidFill>
                <a:latin typeface="Times New Roman"/>
              </a:rPr>
              <a:t>Exit </a:t>
            </a:r>
            <a:r>
              <a:rPr lang="en-US" dirty="0">
                <a:solidFill>
                  <a:srgbClr val="000000"/>
                </a:solidFill>
                <a:latin typeface="Times New Roman"/>
              </a:rPr>
              <a:t>interviews</a:t>
            </a:r>
          </a:p>
          <a:p>
            <a:pPr lvl="1"/>
            <a:r>
              <a:rPr lang="en-US" dirty="0" smtClean="0">
                <a:solidFill>
                  <a:srgbClr val="000000"/>
                </a:solidFill>
                <a:latin typeface="Times New Roman"/>
              </a:rPr>
              <a:t>Focus </a:t>
            </a:r>
            <a:r>
              <a:rPr lang="en-US" dirty="0">
                <a:solidFill>
                  <a:srgbClr val="000000"/>
                </a:solidFill>
                <a:latin typeface="Times New Roman"/>
              </a:rPr>
              <a:t>groups</a:t>
            </a:r>
          </a:p>
          <a:p>
            <a:pPr lvl="1"/>
            <a:r>
              <a:rPr lang="en-US" dirty="0" smtClean="0">
                <a:solidFill>
                  <a:srgbClr val="000000"/>
                </a:solidFill>
                <a:latin typeface="Times New Roman"/>
              </a:rPr>
              <a:t>Global </a:t>
            </a:r>
            <a:r>
              <a:rPr lang="en-US" dirty="0">
                <a:solidFill>
                  <a:srgbClr val="000000"/>
                </a:solidFill>
                <a:latin typeface="Times New Roman"/>
              </a:rPr>
              <a:t>indicators of student achievement (graduate rates, job placement rates</a:t>
            </a:r>
            <a:r>
              <a:rPr lang="en-US" dirty="0" smtClean="0">
                <a:solidFill>
                  <a:srgbClr val="000000"/>
                </a:solidFill>
                <a:latin typeface="Times New Roman"/>
              </a:rPr>
              <a:t>)</a:t>
            </a:r>
          </a:p>
          <a:p>
            <a:r>
              <a:rPr lang="en-US" sz="1400" dirty="0">
                <a:hlinkClick r:id="rId2"/>
              </a:rPr>
              <a:t>http://www.uta.edu/ctle/assessment/direct-indirect.php</a:t>
            </a:r>
            <a:endParaRPr lang="en-US" sz="1400" dirty="0"/>
          </a:p>
          <a:p>
            <a:pPr marL="457200" lvl="1" indent="0">
              <a:buNone/>
            </a:pPr>
            <a:endParaRPr lang="en-US" dirty="0">
              <a:solidFill>
                <a:srgbClr val="000000"/>
              </a:solidFill>
              <a:latin typeface="Times New Roman"/>
            </a:endParaRPr>
          </a:p>
        </p:txBody>
      </p:sp>
      <p:sp>
        <p:nvSpPr>
          <p:cNvPr id="4" name="Slide Number Placeholder 3"/>
          <p:cNvSpPr>
            <a:spLocks noGrp="1"/>
          </p:cNvSpPr>
          <p:nvPr>
            <p:ph type="sldNum" sz="quarter" idx="12"/>
          </p:nvPr>
        </p:nvSpPr>
        <p:spPr/>
        <p:txBody>
          <a:bodyPr/>
          <a:lstStyle/>
          <a:p>
            <a:fld id="{64539ED5-B375-4661-9A63-3F8E375F54B1}" type="slidenum">
              <a:rPr lang="en-US" smtClean="0"/>
              <a:pPr/>
              <a:t>19</a:t>
            </a:fld>
            <a:endParaRPr lang="en-US"/>
          </a:p>
        </p:txBody>
      </p:sp>
    </p:spTree>
    <p:extLst>
      <p:ext uri="{BB962C8B-B14F-4D97-AF65-F5344CB8AC3E}">
        <p14:creationId xmlns:p14="http://schemas.microsoft.com/office/powerpoint/2010/main" val="1266206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HLC Criterion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Criterion Four. Teaching and Learning: Evaluation and Improvement</a:t>
            </a:r>
          </a:p>
          <a:p>
            <a:pPr marL="0" indent="0">
              <a:buNone/>
            </a:pPr>
            <a:endParaRPr lang="en-US" dirty="0"/>
          </a:p>
          <a:p>
            <a:pPr marL="0" indent="0">
              <a:buNone/>
            </a:pPr>
            <a:r>
              <a:rPr lang="en-US" dirty="0"/>
              <a:t>The institution demonstrates responsibility for the quality of its educational programs, learning environments, and support services, and it evaluates their effectiveness for student learning through processes designed to promote continuous improvement</a:t>
            </a:r>
            <a:r>
              <a:rPr lang="en-US" dirty="0" smtClean="0"/>
              <a:t>.</a:t>
            </a:r>
          </a:p>
          <a:p>
            <a:pPr marL="0" indent="0">
              <a:buNone/>
            </a:pPr>
            <a:r>
              <a:rPr lang="en-US" dirty="0"/>
              <a:t>Core Components</a:t>
            </a:r>
          </a:p>
          <a:p>
            <a:pPr marL="0" indent="0">
              <a:buNone/>
            </a:pPr>
            <a:endParaRPr lang="en-US" dirty="0"/>
          </a:p>
          <a:p>
            <a:pPr marL="0" indent="0">
              <a:buNone/>
            </a:pPr>
            <a:r>
              <a:rPr lang="en-US" dirty="0"/>
              <a:t>4.A. The institution demonstrates responsibility for the </a:t>
            </a:r>
            <a:r>
              <a:rPr lang="en-US" dirty="0">
                <a:solidFill>
                  <a:srgbClr val="FF0000"/>
                </a:solidFill>
              </a:rPr>
              <a:t>quality of its educational programs</a:t>
            </a:r>
            <a:r>
              <a:rPr lang="en-US" dirty="0"/>
              <a:t>.</a:t>
            </a:r>
          </a:p>
          <a:p>
            <a:pPr marL="400050" lvl="1" indent="0">
              <a:buNone/>
            </a:pPr>
            <a:r>
              <a:rPr lang="en-US" dirty="0" smtClean="0"/>
              <a:t>1</a:t>
            </a:r>
            <a:r>
              <a:rPr lang="en-US" dirty="0"/>
              <a:t>. The institution maintains a practice of </a:t>
            </a:r>
            <a:r>
              <a:rPr lang="en-US" dirty="0">
                <a:solidFill>
                  <a:srgbClr val="FF0000"/>
                </a:solidFill>
              </a:rPr>
              <a:t>regular program reviews</a:t>
            </a:r>
            <a:r>
              <a:rPr lang="en-US" dirty="0"/>
              <a:t>.</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2</a:t>
            </a:fld>
            <a:endParaRPr lang="en-US"/>
          </a:p>
        </p:txBody>
      </p:sp>
    </p:spTree>
    <p:extLst>
      <p:ext uri="{BB962C8B-B14F-4D97-AF65-F5344CB8AC3E}">
        <p14:creationId xmlns:p14="http://schemas.microsoft.com/office/powerpoint/2010/main" val="25792976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Good and Average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Program </a:t>
            </a:r>
          </a:p>
          <a:p>
            <a:pPr lvl="1"/>
            <a:r>
              <a:rPr lang="en-US" dirty="0" smtClean="0"/>
              <a:t>Nursing high rating -2.90</a:t>
            </a:r>
          </a:p>
          <a:p>
            <a:pPr lvl="1"/>
            <a:r>
              <a:rPr lang="en-US" dirty="0" smtClean="0"/>
              <a:t>Energy Technology lower rating – 2.23</a:t>
            </a:r>
          </a:p>
          <a:p>
            <a:r>
              <a:rPr lang="en-US" dirty="0" smtClean="0"/>
              <a:t>General Education</a:t>
            </a:r>
          </a:p>
          <a:p>
            <a:pPr lvl="1"/>
            <a:r>
              <a:rPr lang="en-US" dirty="0" smtClean="0"/>
              <a:t>English &amp; Communication high rating -2.84</a:t>
            </a:r>
          </a:p>
          <a:p>
            <a:pPr lvl="1"/>
            <a:r>
              <a:rPr lang="en-US" smtClean="0"/>
              <a:t>Science lower rating – 2.42</a:t>
            </a:r>
            <a:endParaRPr lang="en-US" dirty="0" smtClean="0"/>
          </a:p>
          <a:p>
            <a:pPr marL="457200" lvl="1" indent="0">
              <a:buNone/>
            </a:pPr>
            <a:endParaRPr lang="en-US" dirty="0" smtClean="0"/>
          </a:p>
          <a:p>
            <a:pPr marL="57150" indent="0">
              <a:buNone/>
            </a:pPr>
            <a:r>
              <a:rPr lang="en-US" dirty="0" smtClean="0"/>
              <a:t>Select a partner and discuss the program review and assessment process at your institutions.  </a:t>
            </a:r>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20</a:t>
            </a:fld>
            <a:endParaRPr lang="en-US"/>
          </a:p>
        </p:txBody>
      </p:sp>
    </p:spTree>
    <p:extLst>
      <p:ext uri="{BB962C8B-B14F-4D97-AF65-F5344CB8AC3E}">
        <p14:creationId xmlns:p14="http://schemas.microsoft.com/office/powerpoint/2010/main" val="2838227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a:t>For additional information</a:t>
            </a:r>
          </a:p>
          <a:p>
            <a:pPr lvl="1"/>
            <a:r>
              <a:rPr lang="en-US" dirty="0"/>
              <a:t>Contact:</a:t>
            </a:r>
          </a:p>
          <a:p>
            <a:pPr marL="457200" lvl="1" indent="0">
              <a:buNone/>
            </a:pPr>
            <a:r>
              <a:rPr lang="en-US" dirty="0" smtClean="0"/>
              <a:t>	Dr</a:t>
            </a:r>
            <a:r>
              <a:rPr lang="en-US" dirty="0"/>
              <a:t>. Koreen Ressler</a:t>
            </a:r>
          </a:p>
          <a:p>
            <a:pPr marL="457200" lvl="1" indent="0">
              <a:buNone/>
            </a:pPr>
            <a:r>
              <a:rPr lang="en-US" dirty="0" smtClean="0"/>
              <a:t>	</a:t>
            </a:r>
            <a:r>
              <a:rPr lang="en-US" dirty="0" smtClean="0">
                <a:hlinkClick r:id="rId2"/>
              </a:rPr>
              <a:t>koreenr@sbci.edu</a:t>
            </a:r>
            <a:endParaRPr lang="en-US" dirty="0" smtClean="0"/>
          </a:p>
          <a:p>
            <a:pPr marL="457200" lvl="1" indent="0">
              <a:buNone/>
            </a:pPr>
            <a:r>
              <a:rPr lang="en-US" dirty="0"/>
              <a:t>	</a:t>
            </a:r>
            <a:r>
              <a:rPr lang="en-US" dirty="0" smtClean="0"/>
              <a:t>701-854-8001</a:t>
            </a:r>
            <a:endParaRPr lang="en-US" dirty="0"/>
          </a:p>
          <a:p>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21</a:t>
            </a:fld>
            <a:endParaRPr lang="en-US"/>
          </a:p>
        </p:txBody>
      </p:sp>
    </p:spTree>
    <p:extLst>
      <p:ext uri="{BB962C8B-B14F-4D97-AF65-F5344CB8AC3E}">
        <p14:creationId xmlns:p14="http://schemas.microsoft.com/office/powerpoint/2010/main" val="1997880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Review Purpose</a:t>
            </a:r>
            <a:endParaRPr lang="en-US" dirty="0"/>
          </a:p>
        </p:txBody>
      </p:sp>
      <p:sp>
        <p:nvSpPr>
          <p:cNvPr id="3" name="Content Placeholder 2"/>
          <p:cNvSpPr>
            <a:spLocks noGrp="1"/>
          </p:cNvSpPr>
          <p:nvPr>
            <p:ph idx="1"/>
          </p:nvPr>
        </p:nvSpPr>
        <p:spPr/>
        <p:txBody>
          <a:bodyPr>
            <a:normAutofit/>
          </a:bodyPr>
          <a:lstStyle/>
          <a:p>
            <a:pPr marL="576263" indent="-576263">
              <a:buNone/>
            </a:pPr>
            <a:r>
              <a:rPr lang="en-US" dirty="0" smtClean="0"/>
              <a:t>1.  Report for degree programs and certificates.</a:t>
            </a:r>
          </a:p>
          <a:p>
            <a:pPr marL="576263" indent="-576263">
              <a:buNone/>
            </a:pPr>
            <a:r>
              <a:rPr lang="en-US" dirty="0" smtClean="0"/>
              <a:t>2.  Purpose of report:</a:t>
            </a:r>
          </a:p>
          <a:p>
            <a:pPr lvl="1"/>
            <a:r>
              <a:rPr lang="en-US" dirty="0" smtClean="0"/>
              <a:t>Analysis</a:t>
            </a:r>
          </a:p>
          <a:p>
            <a:pPr lvl="1"/>
            <a:r>
              <a:rPr lang="en-US" dirty="0" smtClean="0"/>
              <a:t>Evaluation</a:t>
            </a:r>
          </a:p>
          <a:p>
            <a:pPr lvl="1"/>
            <a:r>
              <a:rPr lang="en-US" dirty="0" smtClean="0"/>
              <a:t>Improvement</a:t>
            </a:r>
          </a:p>
        </p:txBody>
      </p:sp>
      <p:sp>
        <p:nvSpPr>
          <p:cNvPr id="4" name="Slide Number Placeholder 3"/>
          <p:cNvSpPr>
            <a:spLocks noGrp="1"/>
          </p:cNvSpPr>
          <p:nvPr>
            <p:ph type="sldNum" sz="quarter" idx="12"/>
          </p:nvPr>
        </p:nvSpPr>
        <p:spPr/>
        <p:txBody>
          <a:bodyPr/>
          <a:lstStyle/>
          <a:p>
            <a:fld id="{64539ED5-B375-4661-9A63-3F8E375F54B1}" type="slidenum">
              <a:rPr lang="en-US" smtClean="0"/>
              <a:pPr/>
              <a:t>3</a:t>
            </a:fld>
            <a:endParaRPr lang="en-US"/>
          </a:p>
        </p:txBody>
      </p:sp>
    </p:spTree>
    <p:extLst>
      <p:ext uri="{BB962C8B-B14F-4D97-AF65-F5344CB8AC3E}">
        <p14:creationId xmlns:p14="http://schemas.microsoft.com/office/powerpoint/2010/main" val="826383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in Program Review</a:t>
            </a:r>
            <a:endParaRPr lang="en-US" dirty="0"/>
          </a:p>
        </p:txBody>
      </p:sp>
      <p:sp>
        <p:nvSpPr>
          <p:cNvPr id="3" name="Content Placeholder 2"/>
          <p:cNvSpPr>
            <a:spLocks noGrp="1"/>
          </p:cNvSpPr>
          <p:nvPr>
            <p:ph idx="1"/>
          </p:nvPr>
        </p:nvSpPr>
        <p:spPr/>
        <p:txBody>
          <a:bodyPr>
            <a:normAutofit fontScale="92500"/>
          </a:bodyPr>
          <a:lstStyle/>
          <a:p>
            <a:r>
              <a:rPr lang="en-US" dirty="0" smtClean="0"/>
              <a:t>The role of the program within the institution</a:t>
            </a:r>
          </a:p>
          <a:p>
            <a:r>
              <a:rPr lang="en-US" dirty="0" smtClean="0"/>
              <a:t>Staff/faculty</a:t>
            </a:r>
          </a:p>
          <a:p>
            <a:r>
              <a:rPr lang="en-US" dirty="0" smtClean="0"/>
              <a:t>Student information – program numbers, retention, persistence, graduation rates, graduate employment data</a:t>
            </a:r>
          </a:p>
          <a:p>
            <a:r>
              <a:rPr lang="en-US" dirty="0" smtClean="0"/>
              <a:t>Revenue and budget information</a:t>
            </a:r>
          </a:p>
          <a:p>
            <a:r>
              <a:rPr lang="en-US" dirty="0" smtClean="0"/>
              <a:t>Future needs – who is all involved in planning for the program – advisory committee</a:t>
            </a:r>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4</a:t>
            </a:fld>
            <a:endParaRPr lang="en-US"/>
          </a:p>
        </p:txBody>
      </p:sp>
    </p:spTree>
    <p:extLst>
      <p:ext uri="{BB962C8B-B14F-4D97-AF65-F5344CB8AC3E}">
        <p14:creationId xmlns:p14="http://schemas.microsoft.com/office/powerpoint/2010/main" val="2426242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SBC Program Review Process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5</a:t>
            </a:fld>
            <a:endParaRPr lang="en-US"/>
          </a:p>
        </p:txBody>
      </p:sp>
      <p:pic>
        <p:nvPicPr>
          <p:cNvPr id="5" name="Picture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505868" y="1312333"/>
            <a:ext cx="3979863"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a:off x="4343400" y="5562600"/>
            <a:ext cx="6858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1302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at SBC</a:t>
            </a:r>
            <a:endParaRPr lang="en-US" dirty="0"/>
          </a:p>
        </p:txBody>
      </p:sp>
      <p:sp>
        <p:nvSpPr>
          <p:cNvPr id="3" name="Content Placeholder 2"/>
          <p:cNvSpPr>
            <a:spLocks noGrp="1"/>
          </p:cNvSpPr>
          <p:nvPr>
            <p:ph idx="1"/>
          </p:nvPr>
        </p:nvSpPr>
        <p:spPr/>
        <p:txBody>
          <a:bodyPr>
            <a:normAutofit fontScale="55000" lnSpcReduction="20000"/>
          </a:bodyPr>
          <a:lstStyle/>
          <a:p>
            <a:r>
              <a:rPr lang="en-US" dirty="0"/>
              <a:t>FUNCTION:</a:t>
            </a:r>
            <a:r>
              <a:rPr lang="en-US" b="1" dirty="0"/>
              <a:t> </a:t>
            </a:r>
            <a:r>
              <a:rPr lang="en-US" dirty="0"/>
              <a:t>Recommend academic and instructional policy to the Board of Trustees. </a:t>
            </a:r>
            <a:endParaRPr lang="en-US" dirty="0" smtClean="0"/>
          </a:p>
          <a:p>
            <a:pPr marL="0" indent="0">
              <a:buNone/>
            </a:pPr>
            <a:endParaRPr lang="en-US" dirty="0"/>
          </a:p>
          <a:p>
            <a:r>
              <a:rPr lang="en-US" dirty="0"/>
              <a:t>SCOPE:</a:t>
            </a:r>
            <a:r>
              <a:rPr lang="en-US" b="1" dirty="0"/>
              <a:t> </a:t>
            </a:r>
            <a:r>
              <a:rPr lang="en-US" dirty="0"/>
              <a:t>Covers all matters of instructional policy, programs, and activities as they relate to the curriculum</a:t>
            </a:r>
            <a:r>
              <a:rPr lang="en-US" dirty="0" smtClean="0"/>
              <a:t>.</a:t>
            </a:r>
          </a:p>
          <a:p>
            <a:pPr marL="0" indent="0">
              <a:buNone/>
            </a:pPr>
            <a:endParaRPr lang="en-US" dirty="0"/>
          </a:p>
          <a:p>
            <a:r>
              <a:rPr lang="en-US" dirty="0"/>
              <a:t>Goal # 1:   To provide and refine a systematic evaluation of current academic and technical programs through 2017.</a:t>
            </a:r>
          </a:p>
          <a:p>
            <a:r>
              <a:rPr lang="en-US" dirty="0"/>
              <a:t>Objective 1:  Assign programs to the annual review for the year.</a:t>
            </a:r>
            <a:br>
              <a:rPr lang="en-US" dirty="0"/>
            </a:br>
            <a:r>
              <a:rPr lang="en-US" dirty="0"/>
              <a:t>Objective 2:  Review &amp; revise curricular components of the college catalog</a:t>
            </a:r>
          </a:p>
          <a:p>
            <a:r>
              <a:rPr lang="en-US" dirty="0"/>
              <a:t>Goal #2:  To explore and evaluate future academic and technical programs through 2017.</a:t>
            </a:r>
          </a:p>
          <a:p>
            <a:r>
              <a:rPr lang="en-US" dirty="0"/>
              <a:t>Objective 1:  Evaluate &amp; review potential new courses.</a:t>
            </a:r>
            <a:br>
              <a:rPr lang="en-US" dirty="0"/>
            </a:br>
            <a:r>
              <a:rPr lang="en-US" dirty="0"/>
              <a:t>Objective 2:  Evaluate &amp; review potential new programs.</a:t>
            </a:r>
            <a:br>
              <a:rPr lang="en-US" dirty="0"/>
            </a:br>
            <a:r>
              <a:rPr lang="en-US" dirty="0"/>
              <a:t>Objective 3:  Explore online/hybrid delivery of course and/or program offerings.  </a:t>
            </a:r>
          </a:p>
          <a:p>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6</a:t>
            </a:fld>
            <a:endParaRPr lang="en-US"/>
          </a:p>
        </p:txBody>
      </p:sp>
    </p:spTree>
    <p:extLst>
      <p:ext uri="{BB962C8B-B14F-4D97-AF65-F5344CB8AC3E}">
        <p14:creationId xmlns:p14="http://schemas.microsoft.com/office/powerpoint/2010/main" val="1211985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SBC Program Review </a:t>
            </a:r>
            <a:br>
              <a:rPr lang="en-US" dirty="0" smtClean="0"/>
            </a:br>
            <a:r>
              <a:rPr lang="en-US" dirty="0" smtClean="0"/>
              <a:t>Evaluation Criterion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Evaluation completed by Curriculum Committee </a:t>
            </a:r>
            <a:endParaRPr lang="en-US" dirty="0"/>
          </a:p>
          <a:p>
            <a:pPr lvl="1"/>
            <a:r>
              <a:rPr lang="en-US" dirty="0"/>
              <a:t>Maintain a program</a:t>
            </a:r>
          </a:p>
          <a:p>
            <a:pPr lvl="1"/>
            <a:r>
              <a:rPr lang="en-US" dirty="0"/>
              <a:t>Enhance a program </a:t>
            </a:r>
          </a:p>
          <a:p>
            <a:pPr lvl="1"/>
            <a:r>
              <a:rPr lang="en-US" dirty="0"/>
              <a:t>Reconfigure a program</a:t>
            </a:r>
          </a:p>
          <a:p>
            <a:pPr lvl="1"/>
            <a:r>
              <a:rPr lang="en-US" dirty="0"/>
              <a:t>Reduce or phase-out a program. </a:t>
            </a:r>
          </a:p>
          <a:p>
            <a:endParaRPr lang="en-US" dirty="0" smtClean="0"/>
          </a:p>
          <a:p>
            <a:r>
              <a:rPr lang="en-US" dirty="0" smtClean="0"/>
              <a:t>Five year cycle for all programs, unless recommendations are made by curriculum committee to complete within a designated time.  </a:t>
            </a:r>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7</a:t>
            </a:fld>
            <a:endParaRPr lang="en-US"/>
          </a:p>
        </p:txBody>
      </p:sp>
    </p:spTree>
    <p:extLst>
      <p:ext uri="{BB962C8B-B14F-4D97-AF65-F5344CB8AC3E}">
        <p14:creationId xmlns:p14="http://schemas.microsoft.com/office/powerpoint/2010/main" val="3407885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HLC Criteria</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4.B. The institution demonstrates a commitment to educational achievement and improvement through ongoing assessment of student learning.</a:t>
            </a:r>
          </a:p>
          <a:p>
            <a:pPr marL="400050" lvl="1" indent="0">
              <a:buNone/>
              <a:tabLst>
                <a:tab pos="569913" algn="l"/>
              </a:tabLst>
            </a:pPr>
            <a:r>
              <a:rPr lang="en-US" dirty="0"/>
              <a:t>1. The institution has </a:t>
            </a:r>
            <a:r>
              <a:rPr lang="en-US" dirty="0">
                <a:solidFill>
                  <a:srgbClr val="FF0000"/>
                </a:solidFill>
              </a:rPr>
              <a:t>clearly stated goals</a:t>
            </a:r>
            <a:r>
              <a:rPr lang="en-US" dirty="0"/>
              <a:t> for student learning and effective processes for assessment of student learning and achievement of learning goals.</a:t>
            </a:r>
          </a:p>
          <a:p>
            <a:pPr marL="400050" lvl="1" indent="0">
              <a:buNone/>
              <a:tabLst>
                <a:tab pos="569913" algn="l"/>
              </a:tabLst>
            </a:pPr>
            <a:r>
              <a:rPr lang="en-US" dirty="0"/>
              <a:t>2. The institution </a:t>
            </a:r>
            <a:r>
              <a:rPr lang="en-US" dirty="0">
                <a:solidFill>
                  <a:srgbClr val="FF0000"/>
                </a:solidFill>
              </a:rPr>
              <a:t>assesses achievement</a:t>
            </a:r>
            <a:r>
              <a:rPr lang="en-US" dirty="0"/>
              <a:t> of the </a:t>
            </a:r>
            <a:r>
              <a:rPr lang="en-US" dirty="0">
                <a:solidFill>
                  <a:srgbClr val="FF0000"/>
                </a:solidFill>
              </a:rPr>
              <a:t>learning outcomes</a:t>
            </a:r>
            <a:r>
              <a:rPr lang="en-US" dirty="0"/>
              <a:t> that it claims for its curricular and co-curricular programs.</a:t>
            </a:r>
          </a:p>
          <a:p>
            <a:pPr marL="400050" lvl="1" indent="0">
              <a:buNone/>
              <a:tabLst>
                <a:tab pos="569913" algn="l"/>
              </a:tabLst>
            </a:pPr>
            <a:r>
              <a:rPr lang="en-US" dirty="0"/>
              <a:t>3. The institution uses the </a:t>
            </a:r>
            <a:r>
              <a:rPr lang="en-US" dirty="0">
                <a:solidFill>
                  <a:srgbClr val="FF0000"/>
                </a:solidFill>
              </a:rPr>
              <a:t>information gained </a:t>
            </a:r>
            <a:r>
              <a:rPr lang="en-US" dirty="0"/>
              <a:t>from assessment to </a:t>
            </a:r>
            <a:r>
              <a:rPr lang="en-US" dirty="0">
                <a:solidFill>
                  <a:srgbClr val="FF0000"/>
                </a:solidFill>
              </a:rPr>
              <a:t>improve student learning</a:t>
            </a:r>
            <a:r>
              <a:rPr lang="en-US" dirty="0"/>
              <a:t>.</a:t>
            </a:r>
          </a:p>
          <a:p>
            <a:pPr marL="400050" lvl="1" indent="0">
              <a:buNone/>
              <a:tabLst>
                <a:tab pos="569913" algn="l"/>
              </a:tabLst>
            </a:pPr>
            <a:r>
              <a:rPr lang="en-US" dirty="0"/>
              <a:t>4. The institution’s processes and methodologies to assess student learning reflect good practice, including the </a:t>
            </a:r>
            <a:r>
              <a:rPr lang="en-US" dirty="0">
                <a:solidFill>
                  <a:srgbClr val="FF0000"/>
                </a:solidFill>
              </a:rPr>
              <a:t>substantial participation of faculty and other instructional staff members</a:t>
            </a:r>
            <a:r>
              <a:rPr lang="en-US" dirty="0"/>
              <a:t>.</a:t>
            </a:r>
          </a:p>
          <a:p>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8</a:t>
            </a:fld>
            <a:endParaRPr lang="en-US"/>
          </a:p>
        </p:txBody>
      </p:sp>
    </p:spTree>
    <p:extLst>
      <p:ext uri="{BB962C8B-B14F-4D97-AF65-F5344CB8AC3E}">
        <p14:creationId xmlns:p14="http://schemas.microsoft.com/office/powerpoint/2010/main" val="1471801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Diagram for Assessment of </a:t>
            </a:r>
            <a:br>
              <a:rPr lang="en-US" dirty="0" smtClean="0"/>
            </a:br>
            <a:r>
              <a:rPr lang="en-US" dirty="0" smtClean="0"/>
              <a:t>Student Learning</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Slide Number Placeholder 3"/>
          <p:cNvSpPr>
            <a:spLocks noGrp="1"/>
          </p:cNvSpPr>
          <p:nvPr>
            <p:ph type="sldNum" sz="quarter" idx="12"/>
          </p:nvPr>
        </p:nvSpPr>
        <p:spPr/>
        <p:txBody>
          <a:bodyPr/>
          <a:lstStyle/>
          <a:p>
            <a:fld id="{64539ED5-B375-4661-9A63-3F8E375F54B1}" type="slidenum">
              <a:rPr lang="en-US" smtClean="0"/>
              <a:pPr/>
              <a:t>9</a:t>
            </a:fld>
            <a:endParaRPr lang="en-US"/>
          </a:p>
        </p:txBody>
      </p:sp>
      <p:sp>
        <p:nvSpPr>
          <p:cNvPr id="5" name="Oval 4"/>
          <p:cNvSpPr/>
          <p:nvPr/>
        </p:nvSpPr>
        <p:spPr>
          <a:xfrm>
            <a:off x="3505200" y="2438400"/>
            <a:ext cx="2133600" cy="13716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Establish Learning Goals</a:t>
            </a:r>
            <a:endParaRPr lang="en-US" dirty="0"/>
          </a:p>
        </p:txBody>
      </p:sp>
      <p:sp>
        <p:nvSpPr>
          <p:cNvPr id="6" name="Oval 5"/>
          <p:cNvSpPr/>
          <p:nvPr/>
        </p:nvSpPr>
        <p:spPr>
          <a:xfrm>
            <a:off x="6324600" y="3861582"/>
            <a:ext cx="2057400" cy="139621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Provide Learning Opportunity for Students </a:t>
            </a:r>
            <a:endParaRPr lang="en-US" dirty="0"/>
          </a:p>
        </p:txBody>
      </p:sp>
      <p:sp>
        <p:nvSpPr>
          <p:cNvPr id="7" name="Oval 6"/>
          <p:cNvSpPr/>
          <p:nvPr/>
        </p:nvSpPr>
        <p:spPr>
          <a:xfrm>
            <a:off x="3505200" y="4876800"/>
            <a:ext cx="2057400" cy="130946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Assess Student Learning</a:t>
            </a:r>
            <a:endParaRPr lang="en-US" dirty="0"/>
          </a:p>
        </p:txBody>
      </p:sp>
      <p:sp>
        <p:nvSpPr>
          <p:cNvPr id="8" name="Oval 7"/>
          <p:cNvSpPr/>
          <p:nvPr/>
        </p:nvSpPr>
        <p:spPr>
          <a:xfrm>
            <a:off x="990600" y="3776493"/>
            <a:ext cx="1981200" cy="13716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the Results to Implement Change</a:t>
            </a:r>
            <a:endParaRPr lang="en-US" dirty="0"/>
          </a:p>
        </p:txBody>
      </p:sp>
      <p:cxnSp>
        <p:nvCxnSpPr>
          <p:cNvPr id="14" name="Straight Arrow Connector 13"/>
          <p:cNvCxnSpPr/>
          <p:nvPr/>
        </p:nvCxnSpPr>
        <p:spPr>
          <a:xfrm flipH="1">
            <a:off x="5562600" y="5131513"/>
            <a:ext cx="1216888" cy="507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2"/>
          </p:cNvCxnSpPr>
          <p:nvPr/>
        </p:nvCxnSpPr>
        <p:spPr>
          <a:xfrm>
            <a:off x="3505200" y="5531534"/>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6" idx="1"/>
          </p:cNvCxnSpPr>
          <p:nvPr/>
        </p:nvCxnSpPr>
        <p:spPr>
          <a:xfrm>
            <a:off x="5562600" y="3322467"/>
            <a:ext cx="1063299" cy="743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2514600" y="5044733"/>
            <a:ext cx="990600" cy="486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2514600" y="3352800"/>
            <a:ext cx="1066800" cy="508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8697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1FD4F966D77B4CB5C744CD10045C68" ma:contentTypeVersion="2" ma:contentTypeDescription="Create a new document." ma:contentTypeScope="" ma:versionID="566e67ba45a91cbcc8a4959ff0dcb254">
  <xsd:schema xmlns:xsd="http://www.w3.org/2001/XMLSchema" xmlns:xs="http://www.w3.org/2001/XMLSchema" xmlns:p="http://schemas.microsoft.com/office/2006/metadata/properties" xmlns:ns2="883de5d1-f789-4d3a-8862-b6fadebe4854" targetNamespace="http://schemas.microsoft.com/office/2006/metadata/properties" ma:root="true" ma:fieldsID="c73410df04d65f456c68f91ca50a2468" ns2:_="">
    <xsd:import namespace="883de5d1-f789-4d3a-8862-b6fadebe4854"/>
    <xsd:element name="properties">
      <xsd:complexType>
        <xsd:sequence>
          <xsd:element name="documentManagement">
            <xsd:complexType>
              <xsd:all>
                <xsd:element ref="ns2:Description0" minOccurs="0"/>
                <xsd:element ref="ns2:Date_x0020_Pso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3de5d1-f789-4d3a-8862-b6fadebe4854"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Note"/>
      </xsd:simpleType>
    </xsd:element>
    <xsd:element name="Date_x0020_Psoted" ma:index="9" nillable="true" ma:displayName="Date Posted" ma:default="2014-08-24T00:00:00Z" ma:format="DateOnly" ma:internalName="Date_x0020_Pso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883de5d1-f789-4d3a-8862-b6fadebe4854">Wisdom Sharing: Assessment and Academic Program Review by Dr. Koreen Ressler, VP Sitting Bull College.
Description: Colleges are expected to develop a systematic academic program review process. Sitting Bull College presented their processes including the analysis of learning outcome achievement, program outcomes, student persistence and retention, and where appropriate, licensing exam and placement results. The program review process also includes evidence from external stakeholders.
Wisdom Sharing: Assessment and Academic Program Review by Dr. Koreen Ressler, VP Sitting Bull College.
Description: Colleges are expected to develop a systematic academic program review process. Sitting Bull College presented their processes including the analysis of learning outcome achievement, program outcomes, student persistence and retention, and where appropriate, licensing exam and placement results. The program review process also includes evidence from external stakeholders.</Description0>
    <Date_x0020_Psoted xmlns="883de5d1-f789-4d3a-8862-b6fadebe4854">2014-08-24T00:00:00+00:00</Date_x0020_Psoted>
  </documentManagement>
</p:properties>
</file>

<file path=customXml/itemProps1.xml><?xml version="1.0" encoding="utf-8"?>
<ds:datastoreItem xmlns:ds="http://schemas.openxmlformats.org/officeDocument/2006/customXml" ds:itemID="{291ACC46-7D20-49D0-A8CA-19948328BDC3}"/>
</file>

<file path=customXml/itemProps2.xml><?xml version="1.0" encoding="utf-8"?>
<ds:datastoreItem xmlns:ds="http://schemas.openxmlformats.org/officeDocument/2006/customXml" ds:itemID="{76BE86F4-E140-4101-978A-5DF89A7A956F}"/>
</file>

<file path=customXml/itemProps3.xml><?xml version="1.0" encoding="utf-8"?>
<ds:datastoreItem xmlns:ds="http://schemas.openxmlformats.org/officeDocument/2006/customXml" ds:itemID="{2A8CE968-AF3E-4F23-8907-0636940B2F95}"/>
</file>

<file path=docProps/app.xml><?xml version="1.0" encoding="utf-8"?>
<Properties xmlns="http://schemas.openxmlformats.org/officeDocument/2006/extended-properties" xmlns:vt="http://schemas.openxmlformats.org/officeDocument/2006/docPropsVTypes">
  <TotalTime>16908</TotalTime>
  <Words>1071</Words>
  <Application>Microsoft Office PowerPoint</Application>
  <PresentationFormat>On-screen Show (4:3)</PresentationFormat>
  <Paragraphs>261</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1_Office Theme</vt:lpstr>
      <vt:lpstr>Tribal Colleges &amp; Universities Chief Academic Officers 3rd Annual Meeting</vt:lpstr>
      <vt:lpstr>HLC Criterion </vt:lpstr>
      <vt:lpstr>Program Review Purpose</vt:lpstr>
      <vt:lpstr>Information in Program Review</vt:lpstr>
      <vt:lpstr>SBC Program Review Process</vt:lpstr>
      <vt:lpstr>Curriculum at SBC</vt:lpstr>
      <vt:lpstr>SBC Program Review  Evaluation Criterion</vt:lpstr>
      <vt:lpstr>HLC Criteria</vt:lpstr>
      <vt:lpstr>Diagram for Assessment of  Student Learning</vt:lpstr>
      <vt:lpstr>Goals versus Outcomes</vt:lpstr>
      <vt:lpstr>Establishment of Program Outcomes</vt:lpstr>
      <vt:lpstr>Measurement of  Program Outcomes</vt:lpstr>
      <vt:lpstr>Principal Indicators for Assessment</vt:lpstr>
      <vt:lpstr>Assessment at SBC</vt:lpstr>
      <vt:lpstr>Annual Plan  Program/General Education</vt:lpstr>
      <vt:lpstr>Rubric for Annual Review of Program/General Education Plans</vt:lpstr>
      <vt:lpstr>Rubric Continued</vt:lpstr>
      <vt:lpstr>Direct Measures</vt:lpstr>
      <vt:lpstr>Indirect Measures</vt:lpstr>
      <vt:lpstr>Examples – Good and Average</vt:lpstr>
      <vt:lpstr>Thank You</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Linton</dc:creator>
  <cp:lastModifiedBy>Koreen Ressler</cp:lastModifiedBy>
  <cp:revision>508</cp:revision>
  <cp:lastPrinted>2014-05-14T17:57:12Z</cp:lastPrinted>
  <dcterms:created xsi:type="dcterms:W3CDTF">2012-02-13T16:29:06Z</dcterms:created>
  <dcterms:modified xsi:type="dcterms:W3CDTF">2014-07-30T14:43:14Z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0x010100521FD4F966D77B4CB5C744CD10045C68</vt:lpwstr>
  </property>
</Properties>
</file>